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257" r:id="rId3"/>
    <p:sldId id="258" r:id="rId4"/>
    <p:sldId id="263" r:id="rId5"/>
    <p:sldId id="262" r:id="rId6"/>
    <p:sldId id="261" r:id="rId7"/>
    <p:sldId id="260" r:id="rId8"/>
    <p:sldId id="264" r:id="rId9"/>
    <p:sldId id="265" r:id="rId10"/>
    <p:sldId id="266" r:id="rId11"/>
    <p:sldId id="301" r:id="rId12"/>
    <p:sldId id="303" r:id="rId13"/>
    <p:sldId id="302" r:id="rId14"/>
    <p:sldId id="313" r:id="rId15"/>
    <p:sldId id="308" r:id="rId16"/>
    <p:sldId id="310" r:id="rId17"/>
    <p:sldId id="307" r:id="rId18"/>
    <p:sldId id="311" r:id="rId19"/>
    <p:sldId id="312" r:id="rId20"/>
    <p:sldId id="314" r:id="rId21"/>
    <p:sldId id="315" r:id="rId22"/>
    <p:sldId id="316" r:id="rId23"/>
    <p:sldId id="317" r:id="rId24"/>
    <p:sldId id="318" r:id="rId25"/>
    <p:sldId id="319" r:id="rId26"/>
    <p:sldId id="306" r:id="rId27"/>
    <p:sldId id="282" r:id="rId28"/>
    <p:sldId id="294" r:id="rId29"/>
    <p:sldId id="292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9DCB6-FD70-482A-9ABC-C5342732C17E}" v="6" dt="2023-05-05T06:08:10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27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7A30B-7883-B72A-1FAF-50E668C2C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E42B159-E825-3FC6-395A-28071D662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19624D-8C0A-5FC6-7A28-54619C465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A3F2DF-B674-0383-167F-4C11AD22D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8333B8-94B8-56E1-109B-F90E1558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51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2C05DC-1167-6E36-7163-E5325B5B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20F69E-56E4-B51D-6D55-453190C25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C57BC2-657B-FB5A-6984-662583245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D89342-F30B-725F-E05C-242801AA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4E2E16-E3D0-9D9D-04FB-582EE240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159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76AF4E-A006-61A6-DD2C-7EA8D406B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57CC4E-83AD-3C00-34B4-C4C2D605A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AA9CA4-A485-31F2-EAC9-30A53FE6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370363-FFE2-016C-4ACE-9338F951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0860FA-5C81-7CD3-4196-0218A038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0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C1220-B724-4A21-8E38-9A1E7F59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7DE0D-8F3A-BB19-F7B9-301B1373C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2B5130-8CE7-CFCB-A953-0767A1062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EAA163-217A-CCFE-BAD4-511FF4C13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DECC8E-16CA-3F54-5A0C-E8C0A0A9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50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FCD55-4876-54FA-85EC-ABD4B8593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C73F21-0641-BF47-C1C2-F24B322D3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ECDCA8-46DF-2F6B-38B2-332B4F63E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5C4EF7-1AAC-9D61-A9C1-E0C931A97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2B0808-405A-3503-B7DC-E3B07B0F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51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72860-A0CE-3E3C-09F9-69BE4EC0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15AA25-3FBD-D112-4988-D4EAA8DFC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8493E3-055B-C7E7-4BA7-BE8278380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89BBAF-5349-74BB-D662-833E5BC9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870291-0404-AA80-BDAD-4E56419AC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E4CDF6-23F5-4A20-52F6-22C3265EC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7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09C1F-E1B0-D3DA-AF0A-7FF01E119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1AAD70-FAD6-5AF7-4829-4C3B0AC5E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0EE281-D395-946F-5FEB-2CB754A38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5D036A-D52E-67A5-22E1-566BCF677A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24BA8D-F296-FF51-4236-B31088C9F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DBF059-84FF-D2EC-BE1C-3D6D6594E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D36CE1B-0A90-B37C-6FF4-C285012C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5F1C9D-B36A-8ED3-DF59-342D37C15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162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3E110-C3DA-2892-FAD3-B3E91ED1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E0EA5F-5043-A99E-62F3-6250971F5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D09494-F68E-9214-82B7-FA8A0D5A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3649C4-A9D9-B882-A6FE-EDD939BE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97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5FF431-5284-A909-135F-674C45467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F434E5E-9163-D2F2-4B74-767E32C36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5DF19F-A7C8-F569-778D-F3E1B29E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0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C67B0-97F7-A594-888E-CE13193B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44754-41CB-60CE-0658-EF5DB1EEE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5AF798-B6D4-EB6F-9898-6616966A6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BFFAC9-C58A-78BF-5148-350DA048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FE8721-93C4-D008-5753-EA877EA3C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BCFE9F-C8BC-C6E1-ACBF-1BE50DA3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77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6BB2C-FEF4-9E13-E2AD-DA6D1627E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2AE256-51BF-6B06-3D0A-5E77F25AE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6148E7-03E1-3E76-C62E-5265346BC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BB7D9F-0670-714A-B6BB-BF264B5AD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A4D1DE-0342-8BA1-4848-FB1DAFC9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4ABD60-EB0C-5A22-9AEB-D0DF68C71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69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6A326C9-78FA-2B3B-FDF0-86830D29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D69B55-15DC-72CD-CC21-27B72A878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E4D480-E67A-05C2-2FEA-94C6C48AD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E4A50-56E2-4609-B7F0-630D5DF34F22}" type="datetimeFigureOut">
              <a:rPr lang="zh-CN" altLang="en-US" smtClean="0"/>
              <a:t>2023/5/10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35FB8-BB77-CADA-FF88-D38375D52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A215C0-07B9-CDB4-4CEA-F0D956BD2B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9E92E-F4D2-47A6-ADC1-A9C05C8C6A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27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4EEB66-F2BE-9B4A-D292-187D1BD72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060"/>
          <a:stretch/>
        </p:blipFill>
        <p:spPr>
          <a:xfrm>
            <a:off x="0" y="334851"/>
            <a:ext cx="12192000" cy="39022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0B9B7A2-3B18-2283-8D08-0FE58D865767}"/>
              </a:ext>
            </a:extLst>
          </p:cNvPr>
          <p:cNvSpPr txBox="1"/>
          <p:nvPr/>
        </p:nvSpPr>
        <p:spPr>
          <a:xfrm>
            <a:off x="321972" y="1094704"/>
            <a:ext cx="3541690" cy="22731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085869-7A6F-6B14-D3AB-31B38B49BF59}"/>
              </a:ext>
            </a:extLst>
          </p:cNvPr>
          <p:cNvSpPr txBox="1"/>
          <p:nvPr/>
        </p:nvSpPr>
        <p:spPr>
          <a:xfrm>
            <a:off x="914400" y="1974530"/>
            <a:ext cx="3831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TENNIS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CBA9A6-84DC-619A-C5D4-F7D5A1DF27E9}"/>
              </a:ext>
            </a:extLst>
          </p:cNvPr>
          <p:cNvSpPr txBox="1"/>
          <p:nvPr/>
        </p:nvSpPr>
        <p:spPr>
          <a:xfrm>
            <a:off x="5030273" y="5342654"/>
            <a:ext cx="213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魏欣然</a:t>
            </a:r>
            <a:r>
              <a:rPr lang="en-US" altLang="zh-CN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  <a:r>
              <a:rPr lang="zh-CN" altLang="en-US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王妍</a:t>
            </a:r>
          </a:p>
        </p:txBody>
      </p:sp>
    </p:spTree>
    <p:extLst>
      <p:ext uri="{BB962C8B-B14F-4D97-AF65-F5344CB8AC3E}">
        <p14:creationId xmlns:p14="http://schemas.microsoft.com/office/powerpoint/2010/main" val="2884208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44E2E3-8B33-11D4-5086-BD6CCDDFA237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8433C4-2D75-7D19-D0AD-C94CCA2E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2D4DE9-90C6-3742-849E-8942EE5D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11" y="160398"/>
            <a:ext cx="2601844" cy="7696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EAF1EB-DC39-E0C7-8640-32B2E835E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4" y="1226164"/>
            <a:ext cx="1284215" cy="8140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28F1B4-71F1-4E0E-28DD-4DA09FC73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2" y="6026064"/>
            <a:ext cx="1790713" cy="46672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DFA8107-103B-BB88-47E7-ADEAB82943CE}"/>
              </a:ext>
            </a:extLst>
          </p:cNvPr>
          <p:cNvGrpSpPr/>
          <p:nvPr/>
        </p:nvGrpSpPr>
        <p:grpSpPr>
          <a:xfrm>
            <a:off x="850342" y="2405407"/>
            <a:ext cx="1338272" cy="1447676"/>
            <a:chOff x="607423" y="2147784"/>
            <a:chExt cx="1338272" cy="144767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B6A67F-5FD7-F0E6-80F1-800AC2A5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39" y="2147784"/>
              <a:ext cx="1142761" cy="106204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5D3CCB6-39E2-149F-081D-90ED944F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23" y="3200170"/>
              <a:ext cx="1338272" cy="39529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C0B3768-F0AA-C114-E3C5-508635240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2" y="4374446"/>
            <a:ext cx="1785951" cy="10620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9F5E399-D0FF-FAF2-ABAC-E17ECFAFE36B}"/>
              </a:ext>
            </a:extLst>
          </p:cNvPr>
          <p:cNvSpPr txBox="1"/>
          <p:nvPr/>
        </p:nvSpPr>
        <p:spPr>
          <a:xfrm>
            <a:off x="3821805" y="1549732"/>
            <a:ext cx="555723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比赛项目设置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场地类型对比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奖金设置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6915E9-0A49-5225-92B3-AFF17312A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4192" y="2936429"/>
            <a:ext cx="7639318" cy="35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6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39E4691-48BC-12EA-D298-F515F88FEE6E}"/>
              </a:ext>
            </a:extLst>
          </p:cNvPr>
          <p:cNvSpPr txBox="1"/>
          <p:nvPr/>
        </p:nvSpPr>
        <p:spPr>
          <a:xfrm>
            <a:off x="627913" y="921441"/>
            <a:ext cx="10787063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solidFill>
                  <a:srgbClr val="0233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ATP</a:t>
            </a:r>
            <a:r>
              <a:rPr kumimoji="1" lang="zh-CN" altLang="en-US" sz="2000" b="1" dirty="0">
                <a:solidFill>
                  <a:srgbClr val="0233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职业网球联合会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世界男子职业网球选手的管理机构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主要赛事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巡回赛会在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个国家举办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多场比赛，主要包括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年终总决赛、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ATP1000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大师赛、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ATP500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赛和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ATP250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赛。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年还推出了新团体赛事：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杯。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赛事在全球约有粉丝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亿，横跨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大洲、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多个国家，观众性别比约为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1:1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90A2E25B-5D1A-19F9-195D-57A558765923}"/>
              </a:ext>
            </a:extLst>
          </p:cNvPr>
          <p:cNvGrpSpPr/>
          <p:nvPr/>
        </p:nvGrpSpPr>
        <p:grpSpPr>
          <a:xfrm>
            <a:off x="957014" y="3214558"/>
            <a:ext cx="10277971" cy="1645815"/>
            <a:chOff x="2692399" y="3104038"/>
            <a:chExt cx="7727942" cy="1645815"/>
          </a:xfrm>
          <a:solidFill>
            <a:srgbClr val="C23034"/>
          </a:solidFill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BB217D90-9FB5-9F7A-6032-BA8E8C3EB561}"/>
                </a:ext>
              </a:extLst>
            </p:cNvPr>
            <p:cNvGrpSpPr/>
            <p:nvPr/>
          </p:nvGrpSpPr>
          <p:grpSpPr>
            <a:xfrm>
              <a:off x="2692399" y="3104038"/>
              <a:ext cx="4068619" cy="1642133"/>
              <a:chOff x="2438399" y="2172660"/>
              <a:chExt cx="6376242" cy="2573512"/>
            </a:xfrm>
            <a:grpFill/>
          </p:grpSpPr>
          <p:cxnSp>
            <p:nvCxnSpPr>
              <p:cNvPr id="62" name="直接连接符 11">
                <a:extLst>
                  <a:ext uri="{FF2B5EF4-FFF2-40B4-BE49-F238E27FC236}">
                    <a16:creationId xmlns:a16="http://schemas.microsoft.com/office/drawing/2014/main" id="{B76688D9-603C-B105-7C26-15D3CB1365FA}"/>
                  </a:ext>
                </a:extLst>
              </p:cNvPr>
              <p:cNvCxnSpPr>
                <a:cxnSpLocks/>
                <a:endCxn id="66" idx="1"/>
              </p:cNvCxnSpPr>
              <p:nvPr/>
            </p:nvCxnSpPr>
            <p:spPr>
              <a:xfrm flipV="1">
                <a:off x="2931885" y="3055258"/>
                <a:ext cx="1328523" cy="791028"/>
              </a:xfrm>
              <a:prstGeom prst="line">
                <a:avLst/>
              </a:prstGeom>
              <a:grpFill/>
              <a:ln>
                <a:solidFill>
                  <a:srgbClr val="C230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12">
                <a:extLst>
                  <a:ext uri="{FF2B5EF4-FFF2-40B4-BE49-F238E27FC236}">
                    <a16:creationId xmlns:a16="http://schemas.microsoft.com/office/drawing/2014/main" id="{446A6BA7-EB4E-61C0-FC2C-A4BD4144C9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4408" y="3104699"/>
                <a:ext cx="2033670" cy="1314901"/>
              </a:xfrm>
              <a:prstGeom prst="line">
                <a:avLst/>
              </a:prstGeom>
              <a:grpFill/>
              <a:ln>
                <a:solidFill>
                  <a:srgbClr val="C230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13">
                <a:extLst>
                  <a:ext uri="{FF2B5EF4-FFF2-40B4-BE49-F238E27FC236}">
                    <a16:creationId xmlns:a16="http://schemas.microsoft.com/office/drawing/2014/main" id="{A9FB83EB-A848-3588-E093-90A296F4A8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369" y="2766587"/>
                <a:ext cx="1424181" cy="1653013"/>
              </a:xfrm>
              <a:prstGeom prst="line">
                <a:avLst/>
              </a:prstGeom>
              <a:grpFill/>
              <a:ln>
                <a:solidFill>
                  <a:srgbClr val="C230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FCADFE01-A232-D09D-5B5D-F74D8FCCF8CA}"/>
                  </a:ext>
                </a:extLst>
              </p:cNvPr>
              <p:cNvSpPr/>
              <p:nvPr/>
            </p:nvSpPr>
            <p:spPr>
              <a:xfrm>
                <a:off x="2438399" y="3846286"/>
                <a:ext cx="493486" cy="493486"/>
              </a:xfrm>
              <a:prstGeom prst="rect">
                <a:avLst/>
              </a:prstGeom>
              <a:grpFill/>
              <a:ln>
                <a:solidFill>
                  <a:srgbClr val="C230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5BE7A41D-03C1-6707-4D74-B915A246BBE6}"/>
                  </a:ext>
                </a:extLst>
              </p:cNvPr>
              <p:cNvSpPr/>
              <p:nvPr/>
            </p:nvSpPr>
            <p:spPr>
              <a:xfrm>
                <a:off x="4260408" y="2931886"/>
                <a:ext cx="246744" cy="246744"/>
              </a:xfrm>
              <a:prstGeom prst="rect">
                <a:avLst/>
              </a:prstGeom>
              <a:solidFill>
                <a:srgbClr val="1F3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C03F03DC-DDE1-DF9A-CA8E-D99C21440711}"/>
                  </a:ext>
                </a:extLst>
              </p:cNvPr>
              <p:cNvSpPr/>
              <p:nvPr/>
            </p:nvSpPr>
            <p:spPr>
              <a:xfrm>
                <a:off x="6445502" y="4339772"/>
                <a:ext cx="406400" cy="406400"/>
              </a:xfrm>
              <a:prstGeom prst="rect">
                <a:avLst/>
              </a:prstGeom>
              <a:grpFill/>
              <a:ln>
                <a:solidFill>
                  <a:srgbClr val="C230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65B13A6D-B12F-2062-EC19-E0E50179AB51}"/>
                  </a:ext>
                </a:extLst>
              </p:cNvPr>
              <p:cNvSpPr/>
              <p:nvPr/>
            </p:nvSpPr>
            <p:spPr>
              <a:xfrm>
                <a:off x="8220714" y="2172660"/>
                <a:ext cx="593927" cy="593927"/>
              </a:xfrm>
              <a:prstGeom prst="rect">
                <a:avLst/>
              </a:prstGeom>
              <a:solidFill>
                <a:srgbClr val="1F3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FEAB7561-1EC3-77BB-9FB6-705B4921BE89}"/>
                </a:ext>
              </a:extLst>
            </p:cNvPr>
            <p:cNvGrpSpPr/>
            <p:nvPr/>
          </p:nvGrpSpPr>
          <p:grpSpPr>
            <a:xfrm flipH="1">
              <a:off x="6737187" y="3486699"/>
              <a:ext cx="3683154" cy="1263154"/>
              <a:chOff x="2438399" y="2766587"/>
              <a:chExt cx="5772151" cy="1979585"/>
            </a:xfrm>
            <a:grpFill/>
          </p:grpSpPr>
          <p:cxnSp>
            <p:nvCxnSpPr>
              <p:cNvPr id="56" name="直接连接符 5">
                <a:extLst>
                  <a:ext uri="{FF2B5EF4-FFF2-40B4-BE49-F238E27FC236}">
                    <a16:creationId xmlns:a16="http://schemas.microsoft.com/office/drawing/2014/main" id="{A312C7DB-D7F8-AB16-164C-AFD49077A8AD}"/>
                  </a:ext>
                </a:extLst>
              </p:cNvPr>
              <p:cNvCxnSpPr>
                <a:cxnSpLocks/>
                <a:endCxn id="60" idx="1"/>
              </p:cNvCxnSpPr>
              <p:nvPr/>
            </p:nvCxnSpPr>
            <p:spPr>
              <a:xfrm flipV="1">
                <a:off x="2931885" y="3055258"/>
                <a:ext cx="1328523" cy="791028"/>
              </a:xfrm>
              <a:prstGeom prst="line">
                <a:avLst/>
              </a:prstGeom>
              <a:grpFill/>
              <a:ln>
                <a:solidFill>
                  <a:srgbClr val="C230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6">
                <a:extLst>
                  <a:ext uri="{FF2B5EF4-FFF2-40B4-BE49-F238E27FC236}">
                    <a16:creationId xmlns:a16="http://schemas.microsoft.com/office/drawing/2014/main" id="{F418E54F-4744-F73A-9A7C-5D0ACBA984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4408" y="3104699"/>
                <a:ext cx="2033670" cy="1314901"/>
              </a:xfrm>
              <a:prstGeom prst="line">
                <a:avLst/>
              </a:prstGeom>
              <a:grpFill/>
              <a:ln>
                <a:solidFill>
                  <a:srgbClr val="C230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7">
                <a:extLst>
                  <a:ext uri="{FF2B5EF4-FFF2-40B4-BE49-F238E27FC236}">
                    <a16:creationId xmlns:a16="http://schemas.microsoft.com/office/drawing/2014/main" id="{E3330A61-13F4-1778-942E-669BDD08A6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86369" y="2766587"/>
                <a:ext cx="1424181" cy="1653013"/>
              </a:xfrm>
              <a:prstGeom prst="line">
                <a:avLst/>
              </a:prstGeom>
              <a:grpFill/>
              <a:ln>
                <a:solidFill>
                  <a:srgbClr val="C230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F8431A00-E81D-A454-BC4A-D76281092E56}"/>
                  </a:ext>
                </a:extLst>
              </p:cNvPr>
              <p:cNvSpPr/>
              <p:nvPr/>
            </p:nvSpPr>
            <p:spPr>
              <a:xfrm>
                <a:off x="2438399" y="3846286"/>
                <a:ext cx="493486" cy="493486"/>
              </a:xfrm>
              <a:prstGeom prst="rect">
                <a:avLst/>
              </a:prstGeom>
              <a:grpFill/>
              <a:ln>
                <a:solidFill>
                  <a:srgbClr val="C230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F1A4462-1986-FB7F-CBE0-6EF0D2F91680}"/>
                  </a:ext>
                </a:extLst>
              </p:cNvPr>
              <p:cNvSpPr/>
              <p:nvPr/>
            </p:nvSpPr>
            <p:spPr>
              <a:xfrm>
                <a:off x="4260408" y="2931886"/>
                <a:ext cx="246744" cy="246744"/>
              </a:xfrm>
              <a:prstGeom prst="rect">
                <a:avLst/>
              </a:prstGeom>
              <a:solidFill>
                <a:srgbClr val="1F33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4B206E37-3906-F02C-25F6-63B677B39474}"/>
                  </a:ext>
                </a:extLst>
              </p:cNvPr>
              <p:cNvSpPr/>
              <p:nvPr/>
            </p:nvSpPr>
            <p:spPr>
              <a:xfrm>
                <a:off x="6445502" y="4339772"/>
                <a:ext cx="406400" cy="406400"/>
              </a:xfrm>
              <a:prstGeom prst="rect">
                <a:avLst/>
              </a:prstGeom>
              <a:grpFill/>
              <a:ln>
                <a:solidFill>
                  <a:srgbClr val="C230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23ECF636-D6B1-C0FB-687A-709BB5E3CD7A}"/>
              </a:ext>
            </a:extLst>
          </p:cNvPr>
          <p:cNvSpPr txBox="1"/>
          <p:nvPr/>
        </p:nvSpPr>
        <p:spPr>
          <a:xfrm>
            <a:off x="10393352" y="4915894"/>
            <a:ext cx="1421586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5.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与赞助商之间沟通便捷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5EED5792-F5B8-A635-0707-CE6BACDE34AA}"/>
              </a:ext>
            </a:extLst>
          </p:cNvPr>
          <p:cNvSpPr txBox="1"/>
          <p:nvPr/>
        </p:nvSpPr>
        <p:spPr>
          <a:xfrm>
            <a:off x="566404" y="6342662"/>
            <a:ext cx="1024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</a:t>
            </a:r>
            <a:r>
              <a:rPr kumimoji="1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面临问题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：职业网球赛事“派系林立</a:t>
            </a:r>
            <a:endParaRPr lang="zh-CN" altLang="en-US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F0FE7BF-26A9-5F59-6D75-2688486A39F3}"/>
              </a:ext>
            </a:extLst>
          </p:cNvPr>
          <p:cNvSpPr txBox="1"/>
          <p:nvPr/>
        </p:nvSpPr>
        <p:spPr>
          <a:xfrm>
            <a:off x="571500" y="3129836"/>
            <a:ext cx="10324214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</a:t>
            </a:r>
            <a:r>
              <a:rPr kumimoji="1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的商业化核心竞争力</a:t>
            </a:r>
            <a:endParaRPr kumimoji="1" lang="en-US" altLang="zh-CN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BBE9CCA-73EA-FE04-031F-560ADE976E11}"/>
              </a:ext>
            </a:extLst>
          </p:cNvPr>
          <p:cNvSpPr txBox="1"/>
          <p:nvPr/>
        </p:nvSpPr>
        <p:spPr>
          <a:xfrm>
            <a:off x="460107" y="4787229"/>
            <a:ext cx="1665668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严密的赞助商分级和筛选制度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E19E4EC6-D200-D255-F757-46B0CCCB9470}"/>
              </a:ext>
            </a:extLst>
          </p:cNvPr>
          <p:cNvSpPr txBox="1"/>
          <p:nvPr/>
        </p:nvSpPr>
        <p:spPr>
          <a:xfrm>
            <a:off x="3256811" y="4873748"/>
            <a:ext cx="1665668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可全年全时段曝光，地域范围广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59BE5A56-0F6C-A711-09F6-B49FA01DC707}"/>
              </a:ext>
            </a:extLst>
          </p:cNvPr>
          <p:cNvSpPr txBox="1"/>
          <p:nvPr/>
        </p:nvSpPr>
        <p:spPr>
          <a:xfrm>
            <a:off x="5275125" y="4228796"/>
            <a:ext cx="1665668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赞助商曝光方式多样且稳定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C8A9FC8F-3EED-B4E4-5396-1D8041159516}"/>
              </a:ext>
            </a:extLst>
          </p:cNvPr>
          <p:cNvSpPr txBox="1"/>
          <p:nvPr/>
        </p:nvSpPr>
        <p:spPr>
          <a:xfrm>
            <a:off x="7489491" y="5054817"/>
            <a:ext cx="1648441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可灵活定制赞助商的商业回报权益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2C2238-6C19-8CDE-FC1D-3E69B30854B7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68BA51-5E1E-2CCC-48D0-3EB7D3F98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D92CC0-6473-EE6F-FF16-2ADE21CF9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54" y="155303"/>
            <a:ext cx="1352275" cy="5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5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3E83F5-3018-EC2A-C01C-E72AF69B962B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B66ECF-FA95-2D02-E7C7-D1530035D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B8CDBF-37BB-56DB-CA4C-619E0742E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54" y="155303"/>
            <a:ext cx="1352275" cy="5716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CA225C-716E-053E-BABE-3383DA93EBE5}"/>
              </a:ext>
            </a:extLst>
          </p:cNvPr>
          <p:cNvSpPr txBox="1"/>
          <p:nvPr/>
        </p:nvSpPr>
        <p:spPr>
          <a:xfrm>
            <a:off x="1237982" y="1285795"/>
            <a:ext cx="6094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ATP1000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马德里大师赛八强：张之臻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5ED799A-754A-525D-94E2-31CD63D430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5" r="8147"/>
          <a:stretch/>
        </p:blipFill>
        <p:spPr>
          <a:xfrm>
            <a:off x="740535" y="1906435"/>
            <a:ext cx="5286778" cy="31996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B3E4AAC-7BA3-AF0B-BBF3-E3B315CD0F42}"/>
              </a:ext>
            </a:extLst>
          </p:cNvPr>
          <p:cNvSpPr txBox="1"/>
          <p:nvPr/>
        </p:nvSpPr>
        <p:spPr>
          <a:xfrm>
            <a:off x="6424607" y="1285795"/>
            <a:ext cx="5186147" cy="499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第一轮，张之臻拿下大师赛首胜，击败资格赛选手罗迪奥诺夫。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第二轮，张之臻先输一盘之后，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2-1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逆转击败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号种子沙波瓦诺夫。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第三轮，张之臻继续爆冷，继续逆转，他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2-1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击败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号种子诺里，晋级十六强。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第四轮，张之臻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2-1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逆转淘汰世界第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弗里茨，晋级大师赛八强。</a:t>
            </a:r>
            <a:endParaRPr lang="en-US" altLang="zh-CN" b="0" i="0" dirty="0">
              <a:solidFill>
                <a:srgbClr val="40404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40404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56D923-3474-5391-CCF8-63F5520DC586}"/>
              </a:ext>
            </a:extLst>
          </p:cNvPr>
          <p:cNvSpPr txBox="1"/>
          <p:nvPr/>
        </p:nvSpPr>
        <p:spPr>
          <a:xfrm>
            <a:off x="2148821" y="5505526"/>
            <a:ext cx="311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世界排名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，创新高</a:t>
            </a:r>
          </a:p>
        </p:txBody>
      </p:sp>
    </p:spTree>
    <p:extLst>
      <p:ext uri="{BB962C8B-B14F-4D97-AF65-F5344CB8AC3E}">
        <p14:creationId xmlns:p14="http://schemas.microsoft.com/office/powerpoint/2010/main" val="295245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39E4691-48BC-12EA-D298-F515F88FEE6E}"/>
              </a:ext>
            </a:extLst>
          </p:cNvPr>
          <p:cNvSpPr txBox="1"/>
          <p:nvPr/>
        </p:nvSpPr>
        <p:spPr>
          <a:xfrm>
            <a:off x="702469" y="889727"/>
            <a:ext cx="5740862" cy="96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 dirty="0">
                <a:solidFill>
                  <a:srgbClr val="0233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WTA</a:t>
            </a:r>
            <a:r>
              <a:rPr kumimoji="1" lang="zh-CN" altLang="en-US" sz="2000" b="1" dirty="0">
                <a:solidFill>
                  <a:srgbClr val="0233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世界职业女子网球自治组织</a:t>
            </a:r>
            <a:endParaRPr kumimoji="1" lang="en-US" altLang="zh-CN" sz="2000" b="1" dirty="0">
              <a:solidFill>
                <a:srgbClr val="02335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主要任务与职责</a:t>
            </a:r>
            <a:endParaRPr kumimoji="1" lang="en-US" altLang="zh-CN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箭头: V 形 5">
            <a:extLst>
              <a:ext uri="{FF2B5EF4-FFF2-40B4-BE49-F238E27FC236}">
                <a16:creationId xmlns:a16="http://schemas.microsoft.com/office/drawing/2014/main" id="{A5D8D49B-8F51-3D32-367B-A37967B1E3C1}"/>
              </a:ext>
            </a:extLst>
          </p:cNvPr>
          <p:cNvSpPr/>
          <p:nvPr/>
        </p:nvSpPr>
        <p:spPr>
          <a:xfrm>
            <a:off x="479340" y="2021714"/>
            <a:ext cx="310203" cy="340467"/>
          </a:xfrm>
          <a:prstGeom prst="chevron">
            <a:avLst/>
          </a:prstGeom>
          <a:solidFill>
            <a:srgbClr val="1F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箭头: V 形 6">
            <a:extLst>
              <a:ext uri="{FF2B5EF4-FFF2-40B4-BE49-F238E27FC236}">
                <a16:creationId xmlns:a16="http://schemas.microsoft.com/office/drawing/2014/main" id="{033D1A38-F819-DFD3-3D94-11A110E297ED}"/>
              </a:ext>
            </a:extLst>
          </p:cNvPr>
          <p:cNvSpPr/>
          <p:nvPr/>
        </p:nvSpPr>
        <p:spPr>
          <a:xfrm>
            <a:off x="780356" y="2011986"/>
            <a:ext cx="310203" cy="340467"/>
          </a:xfrm>
          <a:prstGeom prst="chevron">
            <a:avLst/>
          </a:prstGeom>
          <a:solidFill>
            <a:srgbClr val="1F3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8AB18C-0A73-8034-3DDC-6F87AF354EBE}"/>
              </a:ext>
            </a:extLst>
          </p:cNvPr>
          <p:cNvSpPr txBox="1"/>
          <p:nvPr/>
        </p:nvSpPr>
        <p:spPr>
          <a:xfrm>
            <a:off x="1236473" y="1898984"/>
            <a:ext cx="2993065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除联合会杯和四大满贯赛事以外所有的各级女子职业网球比赛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908C6A-71A5-BE17-A46A-9EF08D901B1B}"/>
              </a:ext>
            </a:extLst>
          </p:cNvPr>
          <p:cNvSpPr txBox="1"/>
          <p:nvPr/>
        </p:nvSpPr>
        <p:spPr>
          <a:xfrm>
            <a:off x="5248952" y="1850952"/>
            <a:ext cx="2323214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女子职业球员的参赛资格审核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箭头: V 形 5">
            <a:extLst>
              <a:ext uri="{FF2B5EF4-FFF2-40B4-BE49-F238E27FC236}">
                <a16:creationId xmlns:a16="http://schemas.microsoft.com/office/drawing/2014/main" id="{6E32B730-E7B5-96AE-965F-751E703AD93E}"/>
              </a:ext>
            </a:extLst>
          </p:cNvPr>
          <p:cNvSpPr/>
          <p:nvPr/>
        </p:nvSpPr>
        <p:spPr>
          <a:xfrm>
            <a:off x="4406664" y="2011986"/>
            <a:ext cx="310203" cy="338400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箭头: V 形 6">
            <a:extLst>
              <a:ext uri="{FF2B5EF4-FFF2-40B4-BE49-F238E27FC236}">
                <a16:creationId xmlns:a16="http://schemas.microsoft.com/office/drawing/2014/main" id="{9472509E-0B6C-5A52-6B28-3F1C76AC34F7}"/>
              </a:ext>
            </a:extLst>
          </p:cNvPr>
          <p:cNvSpPr/>
          <p:nvPr/>
        </p:nvSpPr>
        <p:spPr>
          <a:xfrm>
            <a:off x="4707680" y="2002258"/>
            <a:ext cx="310203" cy="338400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E8261A3-7F8C-28B2-8D1A-78622E40B613}"/>
              </a:ext>
            </a:extLst>
          </p:cNvPr>
          <p:cNvSpPr txBox="1"/>
          <p:nvPr/>
        </p:nvSpPr>
        <p:spPr>
          <a:xfrm>
            <a:off x="8664286" y="1898984"/>
            <a:ext cx="2993065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国际女子网球积分排名的管理、赛事奖金分配、赛事规则的解释等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箭头: V 形 5">
            <a:extLst>
              <a:ext uri="{FF2B5EF4-FFF2-40B4-BE49-F238E27FC236}">
                <a16:creationId xmlns:a16="http://schemas.microsoft.com/office/drawing/2014/main" id="{F9C5CA23-BDBF-DBA1-D4B7-6679F25E60E7}"/>
              </a:ext>
            </a:extLst>
          </p:cNvPr>
          <p:cNvSpPr/>
          <p:nvPr/>
        </p:nvSpPr>
        <p:spPr>
          <a:xfrm>
            <a:off x="7803235" y="2033195"/>
            <a:ext cx="310203" cy="340467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箭头: V 形 6">
            <a:extLst>
              <a:ext uri="{FF2B5EF4-FFF2-40B4-BE49-F238E27FC236}">
                <a16:creationId xmlns:a16="http://schemas.microsoft.com/office/drawing/2014/main" id="{004FC2B5-F19C-983F-0CE4-FE24169417F6}"/>
              </a:ext>
            </a:extLst>
          </p:cNvPr>
          <p:cNvSpPr/>
          <p:nvPr/>
        </p:nvSpPr>
        <p:spPr>
          <a:xfrm>
            <a:off x="8104251" y="2023467"/>
            <a:ext cx="310203" cy="340467"/>
          </a:xfrm>
          <a:prstGeom prst="chevron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3C46306-555D-91DF-D52B-963F16D5D9A8}"/>
              </a:ext>
            </a:extLst>
          </p:cNvPr>
          <p:cNvSpPr txBox="1"/>
          <p:nvPr/>
        </p:nvSpPr>
        <p:spPr>
          <a:xfrm>
            <a:off x="780356" y="3231908"/>
            <a:ext cx="8304028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组织部门架构</a:t>
            </a:r>
            <a:endParaRPr kumimoji="1" lang="en-US" altLang="zh-CN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核心部门：董事会，主要由现役网球专业运动员担任，还有一些商业人才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WTA</a:t>
            </a:r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改革措施</a:t>
            </a:r>
            <a:endParaRPr kumimoji="1" lang="en-US" altLang="zh-CN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placeholder_286118">
            <a:extLst>
              <a:ext uri="{FF2B5EF4-FFF2-40B4-BE49-F238E27FC236}">
                <a16:creationId xmlns:a16="http://schemas.microsoft.com/office/drawing/2014/main" id="{9A8DFD1B-4DE4-A322-A794-834BD4423611}"/>
              </a:ext>
            </a:extLst>
          </p:cNvPr>
          <p:cNvSpPr>
            <a:spLocks noChangeAspect="1"/>
          </p:cNvSpPr>
          <p:nvPr/>
        </p:nvSpPr>
        <p:spPr bwMode="auto">
          <a:xfrm>
            <a:off x="1236473" y="4660945"/>
            <a:ext cx="299149" cy="350947"/>
          </a:xfrm>
          <a:custGeom>
            <a:avLst/>
            <a:gdLst>
              <a:gd name="T0" fmla="*/ 4448 w 5811"/>
              <a:gd name="T1" fmla="*/ 4374 h 6827"/>
              <a:gd name="T2" fmla="*/ 4640 w 5811"/>
              <a:gd name="T3" fmla="*/ 4074 h 6827"/>
              <a:gd name="T4" fmla="*/ 5160 w 5811"/>
              <a:gd name="T5" fmla="*/ 2255 h 6827"/>
              <a:gd name="T6" fmla="*/ 2905 w 5811"/>
              <a:gd name="T7" fmla="*/ 0 h 6827"/>
              <a:gd name="T8" fmla="*/ 650 w 5811"/>
              <a:gd name="T9" fmla="*/ 2255 h 6827"/>
              <a:gd name="T10" fmla="*/ 1363 w 5811"/>
              <a:gd name="T11" fmla="*/ 4373 h 6827"/>
              <a:gd name="T12" fmla="*/ 0 w 5811"/>
              <a:gd name="T13" fmla="*/ 5506 h 6827"/>
              <a:gd name="T14" fmla="*/ 939 w 5811"/>
              <a:gd name="T15" fmla="*/ 6498 h 6827"/>
              <a:gd name="T16" fmla="*/ 2905 w 5811"/>
              <a:gd name="T17" fmla="*/ 6827 h 6827"/>
              <a:gd name="T18" fmla="*/ 4871 w 5811"/>
              <a:gd name="T19" fmla="*/ 6498 h 6827"/>
              <a:gd name="T20" fmla="*/ 5811 w 5811"/>
              <a:gd name="T21" fmla="*/ 5506 h 6827"/>
              <a:gd name="T22" fmla="*/ 4448 w 5811"/>
              <a:gd name="T23" fmla="*/ 4374 h 6827"/>
              <a:gd name="T24" fmla="*/ 2905 w 5811"/>
              <a:gd name="T25" fmla="*/ 1551 h 6827"/>
              <a:gd name="T26" fmla="*/ 3610 w 5811"/>
              <a:gd name="T27" fmla="*/ 2255 h 6827"/>
              <a:gd name="T28" fmla="*/ 2905 w 5811"/>
              <a:gd name="T29" fmla="*/ 2960 h 6827"/>
              <a:gd name="T30" fmla="*/ 2201 w 5811"/>
              <a:gd name="T31" fmla="*/ 2255 h 6827"/>
              <a:gd name="T32" fmla="*/ 2905 w 5811"/>
              <a:gd name="T33" fmla="*/ 1551 h 6827"/>
              <a:gd name="T34" fmla="*/ 4675 w 5811"/>
              <a:gd name="T35" fmla="*/ 6008 h 6827"/>
              <a:gd name="T36" fmla="*/ 2905 w 5811"/>
              <a:gd name="T37" fmla="*/ 6298 h 6827"/>
              <a:gd name="T38" fmla="*/ 1136 w 5811"/>
              <a:gd name="T39" fmla="*/ 6008 h 6827"/>
              <a:gd name="T40" fmla="*/ 528 w 5811"/>
              <a:gd name="T41" fmla="*/ 5506 h 6827"/>
              <a:gd name="T42" fmla="*/ 1719 w 5811"/>
              <a:gd name="T43" fmla="*/ 4831 h 6827"/>
              <a:gd name="T44" fmla="*/ 2761 w 5811"/>
              <a:gd name="T45" fmla="*/ 5768 h 6827"/>
              <a:gd name="T46" fmla="*/ 2905 w 5811"/>
              <a:gd name="T47" fmla="*/ 5812 h 6827"/>
              <a:gd name="T48" fmla="*/ 3050 w 5811"/>
              <a:gd name="T49" fmla="*/ 5768 h 6827"/>
              <a:gd name="T50" fmla="*/ 3666 w 5811"/>
              <a:gd name="T51" fmla="*/ 5270 h 6827"/>
              <a:gd name="T52" fmla="*/ 4092 w 5811"/>
              <a:gd name="T53" fmla="*/ 4831 h 6827"/>
              <a:gd name="T54" fmla="*/ 5283 w 5811"/>
              <a:gd name="T55" fmla="*/ 5506 h 6827"/>
              <a:gd name="T56" fmla="*/ 4675 w 5811"/>
              <a:gd name="T57" fmla="*/ 600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11" h="6827">
                <a:moveTo>
                  <a:pt x="4448" y="4374"/>
                </a:moveTo>
                <a:cubicBezTo>
                  <a:pt x="4517" y="4275"/>
                  <a:pt x="4581" y="4175"/>
                  <a:pt x="4640" y="4074"/>
                </a:cubicBezTo>
                <a:cubicBezTo>
                  <a:pt x="4985" y="3483"/>
                  <a:pt x="5160" y="2871"/>
                  <a:pt x="5160" y="2255"/>
                </a:cubicBezTo>
                <a:cubicBezTo>
                  <a:pt x="5160" y="1012"/>
                  <a:pt x="4149" y="0"/>
                  <a:pt x="2905" y="0"/>
                </a:cubicBezTo>
                <a:cubicBezTo>
                  <a:pt x="1662" y="0"/>
                  <a:pt x="650" y="1012"/>
                  <a:pt x="650" y="2255"/>
                </a:cubicBezTo>
                <a:cubicBezTo>
                  <a:pt x="650" y="2973"/>
                  <a:pt x="895" y="3696"/>
                  <a:pt x="1363" y="4373"/>
                </a:cubicBezTo>
                <a:cubicBezTo>
                  <a:pt x="501" y="4604"/>
                  <a:pt x="0" y="5014"/>
                  <a:pt x="0" y="5506"/>
                </a:cubicBezTo>
                <a:cubicBezTo>
                  <a:pt x="0" y="5903"/>
                  <a:pt x="333" y="6256"/>
                  <a:pt x="939" y="6498"/>
                </a:cubicBezTo>
                <a:cubicBezTo>
                  <a:pt x="1469" y="6710"/>
                  <a:pt x="2167" y="6827"/>
                  <a:pt x="2905" y="6827"/>
                </a:cubicBezTo>
                <a:cubicBezTo>
                  <a:pt x="3644" y="6827"/>
                  <a:pt x="4342" y="6710"/>
                  <a:pt x="4871" y="6498"/>
                </a:cubicBezTo>
                <a:cubicBezTo>
                  <a:pt x="5477" y="6256"/>
                  <a:pt x="5811" y="5903"/>
                  <a:pt x="5811" y="5506"/>
                </a:cubicBezTo>
                <a:cubicBezTo>
                  <a:pt x="5811" y="5014"/>
                  <a:pt x="5310" y="4604"/>
                  <a:pt x="4448" y="4374"/>
                </a:cubicBezTo>
                <a:close/>
                <a:moveTo>
                  <a:pt x="2905" y="1551"/>
                </a:moveTo>
                <a:cubicBezTo>
                  <a:pt x="3294" y="1551"/>
                  <a:pt x="3610" y="1866"/>
                  <a:pt x="3610" y="2255"/>
                </a:cubicBezTo>
                <a:cubicBezTo>
                  <a:pt x="3610" y="2644"/>
                  <a:pt x="3294" y="2960"/>
                  <a:pt x="2905" y="2960"/>
                </a:cubicBezTo>
                <a:cubicBezTo>
                  <a:pt x="2516" y="2960"/>
                  <a:pt x="2201" y="2644"/>
                  <a:pt x="2201" y="2255"/>
                </a:cubicBezTo>
                <a:cubicBezTo>
                  <a:pt x="2201" y="1866"/>
                  <a:pt x="2516" y="1551"/>
                  <a:pt x="2905" y="1551"/>
                </a:cubicBezTo>
                <a:close/>
                <a:moveTo>
                  <a:pt x="4675" y="6008"/>
                </a:moveTo>
                <a:cubicBezTo>
                  <a:pt x="4207" y="6195"/>
                  <a:pt x="3578" y="6298"/>
                  <a:pt x="2905" y="6298"/>
                </a:cubicBezTo>
                <a:cubicBezTo>
                  <a:pt x="2233" y="6298"/>
                  <a:pt x="1604" y="6195"/>
                  <a:pt x="1136" y="6008"/>
                </a:cubicBezTo>
                <a:cubicBezTo>
                  <a:pt x="766" y="5860"/>
                  <a:pt x="528" y="5663"/>
                  <a:pt x="528" y="5506"/>
                </a:cubicBezTo>
                <a:cubicBezTo>
                  <a:pt x="528" y="5295"/>
                  <a:pt x="944" y="4996"/>
                  <a:pt x="1719" y="4831"/>
                </a:cubicBezTo>
                <a:cubicBezTo>
                  <a:pt x="2232" y="5420"/>
                  <a:pt x="2739" y="5754"/>
                  <a:pt x="2761" y="5768"/>
                </a:cubicBezTo>
                <a:cubicBezTo>
                  <a:pt x="2805" y="5797"/>
                  <a:pt x="2855" y="5812"/>
                  <a:pt x="2905" y="5812"/>
                </a:cubicBezTo>
                <a:cubicBezTo>
                  <a:pt x="2956" y="5812"/>
                  <a:pt x="3006" y="5797"/>
                  <a:pt x="3050" y="5768"/>
                </a:cubicBezTo>
                <a:cubicBezTo>
                  <a:pt x="3061" y="5761"/>
                  <a:pt x="3327" y="5586"/>
                  <a:pt x="3666" y="5270"/>
                </a:cubicBezTo>
                <a:cubicBezTo>
                  <a:pt x="3819" y="5128"/>
                  <a:pt x="3961" y="4982"/>
                  <a:pt x="4092" y="4831"/>
                </a:cubicBezTo>
                <a:cubicBezTo>
                  <a:pt x="4866" y="4997"/>
                  <a:pt x="5283" y="5295"/>
                  <a:pt x="5283" y="5506"/>
                </a:cubicBezTo>
                <a:cubicBezTo>
                  <a:pt x="5283" y="5663"/>
                  <a:pt x="5044" y="5860"/>
                  <a:pt x="4675" y="6008"/>
                </a:cubicBezTo>
                <a:close/>
              </a:path>
            </a:pathLst>
          </a:custGeom>
          <a:solidFill>
            <a:srgbClr val="1F3343"/>
          </a:solidFill>
          <a:ln>
            <a:noFill/>
          </a:ln>
        </p:spPr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8811022-91EB-4541-AA61-A7581F98FCDC}"/>
              </a:ext>
            </a:extLst>
          </p:cNvPr>
          <p:cNvSpPr txBox="1"/>
          <p:nvPr/>
        </p:nvSpPr>
        <p:spPr>
          <a:xfrm>
            <a:off x="1900096" y="4560748"/>
            <a:ext cx="2355643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进一步统一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WTA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赛事，推广网球比赛，促进职业网球发展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D347C09-1302-CA7E-2EF3-8BD52556CDAD}"/>
              </a:ext>
            </a:extLst>
          </p:cNvPr>
          <p:cNvSpPr txBox="1"/>
          <p:nvPr/>
        </p:nvSpPr>
        <p:spPr>
          <a:xfrm>
            <a:off x="1090559" y="5113291"/>
            <a:ext cx="1665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b="1" dirty="0">
                <a:solidFill>
                  <a:srgbClr val="0233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目的</a:t>
            </a:r>
            <a:endParaRPr lang="zh-CN" altLang="en-US" b="1" dirty="0">
              <a:solidFill>
                <a:srgbClr val="02335B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B5F6BE9-1EC6-15D1-7D2E-CBAE2A48EA5D}"/>
              </a:ext>
            </a:extLst>
          </p:cNvPr>
          <p:cNvSpPr txBox="1"/>
          <p:nvPr/>
        </p:nvSpPr>
        <p:spPr>
          <a:xfrm>
            <a:off x="6519476" y="4569845"/>
            <a:ext cx="4688561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WTA1000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比赛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WTA500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赛          顶级巡回赛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WTA250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赛         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国际巡回赛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WTA125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赛          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125K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系列赛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758A2F7-ABC3-F45B-F322-9D2C75B28B12}"/>
              </a:ext>
            </a:extLst>
          </p:cNvPr>
          <p:cNvSpPr txBox="1"/>
          <p:nvPr/>
        </p:nvSpPr>
        <p:spPr>
          <a:xfrm>
            <a:off x="4654681" y="5014699"/>
            <a:ext cx="1864795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800" b="1" dirty="0">
                <a:solidFill>
                  <a:srgbClr val="0233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对比赛进行全新的分级和命名</a:t>
            </a:r>
            <a:endParaRPr kumimoji="1" lang="en-US" altLang="zh-CN" sz="1800" b="1" dirty="0">
              <a:solidFill>
                <a:srgbClr val="02335B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9CA8F23-400D-54D8-AE71-695985C72F48}"/>
              </a:ext>
            </a:extLst>
          </p:cNvPr>
          <p:cNvSpPr txBox="1"/>
          <p:nvPr/>
        </p:nvSpPr>
        <p:spPr>
          <a:xfrm>
            <a:off x="8664286" y="4399214"/>
            <a:ext cx="6103088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WTA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皇冠明珠赛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超五巡回赛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对标</a:t>
            </a:r>
            <a:r>
              <a:rPr kumimoji="1"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ATP1000</a:t>
            </a:r>
            <a:r>
              <a:rPr kumimoji="1"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比赛</a:t>
            </a:r>
            <a:endParaRPr kumimoji="1"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placeholder_286118">
            <a:extLst>
              <a:ext uri="{FF2B5EF4-FFF2-40B4-BE49-F238E27FC236}">
                <a16:creationId xmlns:a16="http://schemas.microsoft.com/office/drawing/2014/main" id="{7712140D-FA7E-360E-B9BB-B5CA5ADF23CB}"/>
              </a:ext>
            </a:extLst>
          </p:cNvPr>
          <p:cNvSpPr>
            <a:spLocks noChangeAspect="1"/>
          </p:cNvSpPr>
          <p:nvPr/>
        </p:nvSpPr>
        <p:spPr bwMode="auto">
          <a:xfrm>
            <a:off x="5299451" y="4647505"/>
            <a:ext cx="299149" cy="350947"/>
          </a:xfrm>
          <a:custGeom>
            <a:avLst/>
            <a:gdLst>
              <a:gd name="T0" fmla="*/ 4448 w 5811"/>
              <a:gd name="T1" fmla="*/ 4374 h 6827"/>
              <a:gd name="T2" fmla="*/ 4640 w 5811"/>
              <a:gd name="T3" fmla="*/ 4074 h 6827"/>
              <a:gd name="T4" fmla="*/ 5160 w 5811"/>
              <a:gd name="T5" fmla="*/ 2255 h 6827"/>
              <a:gd name="T6" fmla="*/ 2905 w 5811"/>
              <a:gd name="T7" fmla="*/ 0 h 6827"/>
              <a:gd name="T8" fmla="*/ 650 w 5811"/>
              <a:gd name="T9" fmla="*/ 2255 h 6827"/>
              <a:gd name="T10" fmla="*/ 1363 w 5811"/>
              <a:gd name="T11" fmla="*/ 4373 h 6827"/>
              <a:gd name="T12" fmla="*/ 0 w 5811"/>
              <a:gd name="T13" fmla="*/ 5506 h 6827"/>
              <a:gd name="T14" fmla="*/ 939 w 5811"/>
              <a:gd name="T15" fmla="*/ 6498 h 6827"/>
              <a:gd name="T16" fmla="*/ 2905 w 5811"/>
              <a:gd name="T17" fmla="*/ 6827 h 6827"/>
              <a:gd name="T18" fmla="*/ 4871 w 5811"/>
              <a:gd name="T19" fmla="*/ 6498 h 6827"/>
              <a:gd name="T20" fmla="*/ 5811 w 5811"/>
              <a:gd name="T21" fmla="*/ 5506 h 6827"/>
              <a:gd name="T22" fmla="*/ 4448 w 5811"/>
              <a:gd name="T23" fmla="*/ 4374 h 6827"/>
              <a:gd name="T24" fmla="*/ 2905 w 5811"/>
              <a:gd name="T25" fmla="*/ 1551 h 6827"/>
              <a:gd name="T26" fmla="*/ 3610 w 5811"/>
              <a:gd name="T27" fmla="*/ 2255 h 6827"/>
              <a:gd name="T28" fmla="*/ 2905 w 5811"/>
              <a:gd name="T29" fmla="*/ 2960 h 6827"/>
              <a:gd name="T30" fmla="*/ 2201 w 5811"/>
              <a:gd name="T31" fmla="*/ 2255 h 6827"/>
              <a:gd name="T32" fmla="*/ 2905 w 5811"/>
              <a:gd name="T33" fmla="*/ 1551 h 6827"/>
              <a:gd name="T34" fmla="*/ 4675 w 5811"/>
              <a:gd name="T35" fmla="*/ 6008 h 6827"/>
              <a:gd name="T36" fmla="*/ 2905 w 5811"/>
              <a:gd name="T37" fmla="*/ 6298 h 6827"/>
              <a:gd name="T38" fmla="*/ 1136 w 5811"/>
              <a:gd name="T39" fmla="*/ 6008 h 6827"/>
              <a:gd name="T40" fmla="*/ 528 w 5811"/>
              <a:gd name="T41" fmla="*/ 5506 h 6827"/>
              <a:gd name="T42" fmla="*/ 1719 w 5811"/>
              <a:gd name="T43" fmla="*/ 4831 h 6827"/>
              <a:gd name="T44" fmla="*/ 2761 w 5811"/>
              <a:gd name="T45" fmla="*/ 5768 h 6827"/>
              <a:gd name="T46" fmla="*/ 2905 w 5811"/>
              <a:gd name="T47" fmla="*/ 5812 h 6827"/>
              <a:gd name="T48" fmla="*/ 3050 w 5811"/>
              <a:gd name="T49" fmla="*/ 5768 h 6827"/>
              <a:gd name="T50" fmla="*/ 3666 w 5811"/>
              <a:gd name="T51" fmla="*/ 5270 h 6827"/>
              <a:gd name="T52" fmla="*/ 4092 w 5811"/>
              <a:gd name="T53" fmla="*/ 4831 h 6827"/>
              <a:gd name="T54" fmla="*/ 5283 w 5811"/>
              <a:gd name="T55" fmla="*/ 5506 h 6827"/>
              <a:gd name="T56" fmla="*/ 4675 w 5811"/>
              <a:gd name="T57" fmla="*/ 600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811" h="6827">
                <a:moveTo>
                  <a:pt x="4448" y="4374"/>
                </a:moveTo>
                <a:cubicBezTo>
                  <a:pt x="4517" y="4275"/>
                  <a:pt x="4581" y="4175"/>
                  <a:pt x="4640" y="4074"/>
                </a:cubicBezTo>
                <a:cubicBezTo>
                  <a:pt x="4985" y="3483"/>
                  <a:pt x="5160" y="2871"/>
                  <a:pt x="5160" y="2255"/>
                </a:cubicBezTo>
                <a:cubicBezTo>
                  <a:pt x="5160" y="1012"/>
                  <a:pt x="4149" y="0"/>
                  <a:pt x="2905" y="0"/>
                </a:cubicBezTo>
                <a:cubicBezTo>
                  <a:pt x="1662" y="0"/>
                  <a:pt x="650" y="1012"/>
                  <a:pt x="650" y="2255"/>
                </a:cubicBezTo>
                <a:cubicBezTo>
                  <a:pt x="650" y="2973"/>
                  <a:pt x="895" y="3696"/>
                  <a:pt x="1363" y="4373"/>
                </a:cubicBezTo>
                <a:cubicBezTo>
                  <a:pt x="501" y="4604"/>
                  <a:pt x="0" y="5014"/>
                  <a:pt x="0" y="5506"/>
                </a:cubicBezTo>
                <a:cubicBezTo>
                  <a:pt x="0" y="5903"/>
                  <a:pt x="333" y="6256"/>
                  <a:pt x="939" y="6498"/>
                </a:cubicBezTo>
                <a:cubicBezTo>
                  <a:pt x="1469" y="6710"/>
                  <a:pt x="2167" y="6827"/>
                  <a:pt x="2905" y="6827"/>
                </a:cubicBezTo>
                <a:cubicBezTo>
                  <a:pt x="3644" y="6827"/>
                  <a:pt x="4342" y="6710"/>
                  <a:pt x="4871" y="6498"/>
                </a:cubicBezTo>
                <a:cubicBezTo>
                  <a:pt x="5477" y="6256"/>
                  <a:pt x="5811" y="5903"/>
                  <a:pt x="5811" y="5506"/>
                </a:cubicBezTo>
                <a:cubicBezTo>
                  <a:pt x="5811" y="5014"/>
                  <a:pt x="5310" y="4604"/>
                  <a:pt x="4448" y="4374"/>
                </a:cubicBezTo>
                <a:close/>
                <a:moveTo>
                  <a:pt x="2905" y="1551"/>
                </a:moveTo>
                <a:cubicBezTo>
                  <a:pt x="3294" y="1551"/>
                  <a:pt x="3610" y="1866"/>
                  <a:pt x="3610" y="2255"/>
                </a:cubicBezTo>
                <a:cubicBezTo>
                  <a:pt x="3610" y="2644"/>
                  <a:pt x="3294" y="2960"/>
                  <a:pt x="2905" y="2960"/>
                </a:cubicBezTo>
                <a:cubicBezTo>
                  <a:pt x="2516" y="2960"/>
                  <a:pt x="2201" y="2644"/>
                  <a:pt x="2201" y="2255"/>
                </a:cubicBezTo>
                <a:cubicBezTo>
                  <a:pt x="2201" y="1866"/>
                  <a:pt x="2516" y="1551"/>
                  <a:pt x="2905" y="1551"/>
                </a:cubicBezTo>
                <a:close/>
                <a:moveTo>
                  <a:pt x="4675" y="6008"/>
                </a:moveTo>
                <a:cubicBezTo>
                  <a:pt x="4207" y="6195"/>
                  <a:pt x="3578" y="6298"/>
                  <a:pt x="2905" y="6298"/>
                </a:cubicBezTo>
                <a:cubicBezTo>
                  <a:pt x="2233" y="6298"/>
                  <a:pt x="1604" y="6195"/>
                  <a:pt x="1136" y="6008"/>
                </a:cubicBezTo>
                <a:cubicBezTo>
                  <a:pt x="766" y="5860"/>
                  <a:pt x="528" y="5663"/>
                  <a:pt x="528" y="5506"/>
                </a:cubicBezTo>
                <a:cubicBezTo>
                  <a:pt x="528" y="5295"/>
                  <a:pt x="944" y="4996"/>
                  <a:pt x="1719" y="4831"/>
                </a:cubicBezTo>
                <a:cubicBezTo>
                  <a:pt x="2232" y="5420"/>
                  <a:pt x="2739" y="5754"/>
                  <a:pt x="2761" y="5768"/>
                </a:cubicBezTo>
                <a:cubicBezTo>
                  <a:pt x="2805" y="5797"/>
                  <a:pt x="2855" y="5812"/>
                  <a:pt x="2905" y="5812"/>
                </a:cubicBezTo>
                <a:cubicBezTo>
                  <a:pt x="2956" y="5812"/>
                  <a:pt x="3006" y="5797"/>
                  <a:pt x="3050" y="5768"/>
                </a:cubicBezTo>
                <a:cubicBezTo>
                  <a:pt x="3061" y="5761"/>
                  <a:pt x="3327" y="5586"/>
                  <a:pt x="3666" y="5270"/>
                </a:cubicBezTo>
                <a:cubicBezTo>
                  <a:pt x="3819" y="5128"/>
                  <a:pt x="3961" y="4982"/>
                  <a:pt x="4092" y="4831"/>
                </a:cubicBezTo>
                <a:cubicBezTo>
                  <a:pt x="4866" y="4997"/>
                  <a:pt x="5283" y="5295"/>
                  <a:pt x="5283" y="5506"/>
                </a:cubicBezTo>
                <a:cubicBezTo>
                  <a:pt x="5283" y="5663"/>
                  <a:pt x="5044" y="5860"/>
                  <a:pt x="4675" y="6008"/>
                </a:cubicBezTo>
                <a:close/>
              </a:path>
            </a:pathLst>
          </a:custGeom>
          <a:solidFill>
            <a:srgbClr val="1F3343"/>
          </a:solidFill>
          <a:ln>
            <a:noFill/>
          </a:ln>
        </p:spPr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CC04CE-01F3-D531-1F85-FC3122321504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EE043E7-59E2-E5AD-6709-0F9A4515A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D38749-54AF-5373-1F36-E6B96E98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235" y="76881"/>
            <a:ext cx="2324117" cy="71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9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5CBFFB8-4496-6603-A465-8F1C81176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378"/>
            <a:ext cx="12192000" cy="442062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CA17BC-B76D-4A14-FF81-C388D2CA9D0A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：职业网球运动员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40B533-C471-9182-155A-B53DFA8B9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A83511-EDA0-046D-BAA0-C176884ED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978" y="134031"/>
            <a:ext cx="2233008" cy="7998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969D9E-B2E0-16A8-B301-8377DDEF1C0F}"/>
              </a:ext>
            </a:extLst>
          </p:cNvPr>
          <p:cNvSpPr txBox="1"/>
          <p:nvPr/>
        </p:nvSpPr>
        <p:spPr>
          <a:xfrm>
            <a:off x="553791" y="1091753"/>
            <a:ext cx="8899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职业网球运动员的艰难转型：从青少年比赛到职业比赛，专业化到职业化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C53FC6-3381-D69B-3E9B-57EC6EC0CA16}"/>
              </a:ext>
            </a:extLst>
          </p:cNvPr>
          <p:cNvSpPr txBox="1"/>
          <p:nvPr/>
        </p:nvSpPr>
        <p:spPr>
          <a:xfrm>
            <a:off x="4109971" y="1461085"/>
            <a:ext cx="8021928" cy="510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文化素质，个人魅力；教练团队与资金支持；比赛的风格与特点等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78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DC7E74-49F8-5039-91C7-0A1EA6CB8BAA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：职业网球运动员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5769FB-6085-C473-268F-CEB81DBD2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E0458E-456D-EB55-D16E-18AA1603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4917"/>
            <a:ext cx="12192000" cy="7502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E83CA3-445F-02E9-33E5-BB5FA24E7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92335"/>
            <a:ext cx="7001814" cy="39108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0114DA5-406D-4687-9645-D37080D7D914}"/>
              </a:ext>
            </a:extLst>
          </p:cNvPr>
          <p:cNvSpPr txBox="1"/>
          <p:nvPr/>
        </p:nvSpPr>
        <p:spPr>
          <a:xfrm>
            <a:off x="7366715" y="2232741"/>
            <a:ext cx="4572001" cy="396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IMG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学院现建有的体育室包括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55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个网球，学校培养出几十位世界级网球选手，包括十多名世界排名第一的球员。著名的网球运动员莎拉波娃，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岁开始在这里学习和训练，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岁走上职业网球运动员的道路。 </a:t>
            </a:r>
            <a:endParaRPr lang="en-US" altLang="zh-CN" sz="1600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IMG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学院的大学升学率连年高达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100%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，毕业生全部进入四年制综合大学，该校适合以体育特长为主的学生。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90313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BACDD72-68D4-7C7A-B99C-894C14BE1CBD}"/>
              </a:ext>
            </a:extLst>
          </p:cNvPr>
          <p:cNvSpPr txBox="1"/>
          <p:nvPr/>
        </p:nvSpPr>
        <p:spPr>
          <a:xfrm>
            <a:off x="645821" y="791261"/>
            <a:ext cx="10900357" cy="3249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000" b="1" i="0" dirty="0">
                <a:solidFill>
                  <a:srgbClr val="005EB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UTR</a:t>
            </a:r>
            <a:r>
              <a:rPr lang="zh-CN" altLang="en-US" sz="2000" b="1" i="0" dirty="0">
                <a:solidFill>
                  <a:srgbClr val="005EB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评级系统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国际网球联合会为网球运动员的个人能力推出了通用网球评级 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(Universal Tennis Rating / UTR)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该评级系统使用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1.00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16.50 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的分数来评估网球运动员的个人能力。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该评分不考虑运动员的年龄、性别、国籍或地区，具有客观性、一致性和准确性，是目前全球公认的网球运动员个人能力评级分数。</a:t>
            </a:r>
            <a:endParaRPr lang="en-US" altLang="zh-CN" sz="1600" b="0" i="0" dirty="0">
              <a:solidFill>
                <a:srgbClr val="121212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UTR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的统计方式为使用过去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个月内的最近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场符合条件的比赛的评分，通过加权平均值计算来获得，每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小时更新一次。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UTR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分数对于想进入大学的网球运动员来说是很重要的个人数据，大多数教练都会参考球员的</a:t>
            </a:r>
            <a:r>
              <a:rPr lang="en-US" altLang="zh-CN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UTR</a:t>
            </a:r>
            <a:r>
              <a:rPr lang="zh-CN" altLang="en-US" sz="16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分数评估潜在球员。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A9E8E7-C01D-09B2-5FDA-B6DE3D9BEC81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：职业网球运动员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01C6B6-490F-B973-A5E0-5D1FD12B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CD7EE90A-C6A4-70A8-F38B-FB7154E1A1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D6836F9-BE9B-94E8-021A-17A5F12A5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65" y="4329444"/>
            <a:ext cx="6789312" cy="19760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9CD1BF3-DEED-5BBC-B97E-5A53449ACA7C}"/>
              </a:ext>
            </a:extLst>
          </p:cNvPr>
          <p:cNvSpPr txBox="1"/>
          <p:nvPr/>
        </p:nvSpPr>
        <p:spPr>
          <a:xfrm>
            <a:off x="7405352" y="4417142"/>
            <a:ext cx="4419853" cy="1993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UTR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分数在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5.0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8.0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，对等于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NTRP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的男子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3.5-4.5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等级和女子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4.0-5.0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等级，以及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D3-D2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级网球大学；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UTR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分数在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9.0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12.0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，对等于男生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D3-D1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级网球大学，女生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D1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级的网球大学；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UTR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分数超过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13.00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，男生就可以匹配</a:t>
            </a:r>
            <a:r>
              <a:rPr lang="en-US" altLang="zh-CN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D1</a:t>
            </a:r>
            <a:r>
              <a:rPr lang="zh-CN" altLang="en-US" sz="1400" b="0" i="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级的网球大学。</a:t>
            </a:r>
          </a:p>
        </p:txBody>
      </p:sp>
    </p:spTree>
    <p:extLst>
      <p:ext uri="{BB962C8B-B14F-4D97-AF65-F5344CB8AC3E}">
        <p14:creationId xmlns:p14="http://schemas.microsoft.com/office/powerpoint/2010/main" val="4042754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599015A-D187-AFCF-1106-5641AA3B5EB2}"/>
              </a:ext>
            </a:extLst>
          </p:cNvPr>
          <p:cNvSpPr txBox="1"/>
          <p:nvPr/>
        </p:nvSpPr>
        <p:spPr>
          <a:xfrm>
            <a:off x="1088265" y="481712"/>
            <a:ext cx="9298546" cy="111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b="1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1973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年女子网球选手比利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简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金与前温布尔登男子单打冠军鲍比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里格斯进行的世纪性别之战，为争取女性在社会上与男性的平等地位做出很大贡献。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C35B15-3D14-EE78-BDE8-40C008DF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34" y="2070692"/>
            <a:ext cx="6879508" cy="38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05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169560-9B9C-95B5-7C95-99DB92CAA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730"/>
            <a:ext cx="12192000" cy="31636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AE0F534-2521-3196-156C-F280415950D0}"/>
              </a:ext>
            </a:extLst>
          </p:cNvPr>
          <p:cNvSpPr txBox="1"/>
          <p:nvPr/>
        </p:nvSpPr>
        <p:spPr>
          <a:xfrm>
            <a:off x="1083704" y="3578469"/>
            <a:ext cx="10024592" cy="2480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It was a momentous milestone, brought about in no small part by an </a:t>
            </a:r>
          </a:p>
          <a:p>
            <a:pPr algn="ctr">
              <a:lnSpc>
                <a:spcPct val="200000"/>
              </a:lnSpc>
            </a:pP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equally momentous champion, Billie Jean King. </a:t>
            </a:r>
          </a:p>
          <a:p>
            <a:pPr algn="ctr">
              <a:lnSpc>
                <a:spcPct val="200000"/>
              </a:lnSpc>
            </a:pPr>
            <a:r>
              <a:rPr lang="en-US" altLang="zh-CN" sz="16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 1973, the US Open became the first of the four Grand Slam tournaments to offer equal prize money to men and women competitors, a pioneering move that shook the sport and began to reshape it toward a more equitable future.</a:t>
            </a:r>
          </a:p>
        </p:txBody>
      </p:sp>
    </p:spTree>
    <p:extLst>
      <p:ext uri="{BB962C8B-B14F-4D97-AF65-F5344CB8AC3E}">
        <p14:creationId xmlns:p14="http://schemas.microsoft.com/office/powerpoint/2010/main" val="3185046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916BF1-6A71-0E78-03BD-8A1F7EE2C938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：网球商业价值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C4F45-C75F-822E-B898-3C825A9BA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27FF70-031F-6902-9E67-03442409C903}"/>
              </a:ext>
            </a:extLst>
          </p:cNvPr>
          <p:cNvSpPr txBox="1"/>
          <p:nvPr/>
        </p:nvSpPr>
        <p:spPr>
          <a:xfrm>
            <a:off x="1463362" y="1013961"/>
            <a:ext cx="98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网球产业有三个最重要的发展基础：</a:t>
            </a:r>
            <a:r>
              <a:rPr lang="en-US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网球人口多；</a:t>
            </a:r>
            <a:r>
              <a:rPr lang="en-US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粉丝基数大；</a:t>
            </a:r>
            <a:r>
              <a:rPr lang="en-US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商业价值高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89A003-FB22-3F9F-18F6-55B47E126BF8}"/>
              </a:ext>
            </a:extLst>
          </p:cNvPr>
          <p:cNvSpPr txBox="1"/>
          <p:nvPr/>
        </p:nvSpPr>
        <p:spPr>
          <a:xfrm>
            <a:off x="6300169" y="2207379"/>
            <a:ext cx="5525036" cy="2778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网球人口多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年国际网球协会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《2019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世界网球调查报告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统计数据表示，全世界的网球人口约为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8700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万（统计标准：打过一次网球），并每年保持一定速度的增长，全世界总网球人口数占比约为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1.71%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CF2099A-6C55-DC20-5050-3A909D0D7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29" y="1689477"/>
            <a:ext cx="4887532" cy="48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7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20BC262-3969-E44D-BE57-089A300A7996}"/>
              </a:ext>
            </a:extLst>
          </p:cNvPr>
          <p:cNvSpPr txBox="1"/>
          <p:nvPr/>
        </p:nvSpPr>
        <p:spPr>
          <a:xfrm>
            <a:off x="657748" y="1297805"/>
            <a:ext cx="7070501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  <a:endParaRPr lang="en-US" altLang="zh-CN" b="1" dirty="0">
              <a:solidFill>
                <a:srgbClr val="005E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ITF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与四大满贯赛事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ATP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与职业男子网球赛事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WTA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与职业女子网球赛事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国际网球赛事发展趋势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0102AD-4277-FD82-38B5-BD76EEADAB87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209D62-8F02-AAEC-4240-405E1FAC734B}"/>
              </a:ext>
            </a:extLst>
          </p:cNvPr>
          <p:cNvSpPr txBox="1"/>
          <p:nvPr/>
        </p:nvSpPr>
        <p:spPr>
          <a:xfrm>
            <a:off x="6598276" y="1297805"/>
            <a:ext cx="4812406" cy="4613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r>
              <a:rPr lang="zh-CN" altLang="en-US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：网球运动员</a:t>
            </a:r>
            <a:endParaRPr lang="en-US" altLang="zh-CN" b="1" dirty="0">
              <a:solidFill>
                <a:srgbClr val="005E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职业网球运动员的培养与转型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网球学校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网球评分系统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UTR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网球运动员升学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：网球商业</a:t>
            </a:r>
            <a:endParaRPr lang="en-US" altLang="zh-CN" b="1" dirty="0">
              <a:solidFill>
                <a:srgbClr val="005E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网球运动员男女同薪同酬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网球运动员的商业价值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网球运动现存商业化问题与解决对策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A6674A-6167-CA1D-5701-BBC1CD3B9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03" y="1766105"/>
            <a:ext cx="1819288" cy="53816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C85FF1-E17E-A143-C4C0-801872204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08" y="2646647"/>
            <a:ext cx="1171584" cy="4953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876D9AD-1392-A18F-3F79-63F9D661B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746" y="3484327"/>
            <a:ext cx="1819288" cy="55920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52AAAC-6754-83E8-CD84-D3B44D7F9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241" y="2596940"/>
            <a:ext cx="1597624" cy="4174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809C77E-8069-ADCD-AF25-DA08FB481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435" y="3355781"/>
            <a:ext cx="702904" cy="70290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E0046B1-06E7-30D0-183D-D2DC280CB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21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916BF1-6A71-0E78-03BD-8A1F7EE2C938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：网球商业价值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C4F45-C75F-822E-B898-3C825A9BA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DB0F750-EB84-E3BC-7FC5-A78F7ABD2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620" y="1815922"/>
            <a:ext cx="7483367" cy="30971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AC0E51-29B7-6FE9-D59B-E92BD60B5A42}"/>
              </a:ext>
            </a:extLst>
          </p:cNvPr>
          <p:cNvSpPr txBox="1"/>
          <p:nvPr/>
        </p:nvSpPr>
        <p:spPr>
          <a:xfrm>
            <a:off x="1463362" y="1013961"/>
            <a:ext cx="98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网球产业有三个最重要的发展基础：</a:t>
            </a:r>
            <a:r>
              <a:rPr lang="en-US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网球人口多；</a:t>
            </a:r>
            <a:r>
              <a:rPr lang="en-US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粉丝基数大；</a:t>
            </a:r>
            <a:r>
              <a:rPr lang="en-US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商业价值高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EEDD39-E18A-3782-5631-7A36C39CDEA7}"/>
              </a:ext>
            </a:extLst>
          </p:cNvPr>
          <p:cNvSpPr txBox="1"/>
          <p:nvPr/>
        </p:nvSpPr>
        <p:spPr>
          <a:xfrm>
            <a:off x="870933" y="4959015"/>
            <a:ext cx="10793286" cy="1670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粉丝基数大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据全球著名市场研究机构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数据表示，网球运动全球粉丝超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亿，为全球第二大最受欢迎的运动，庞大的粉丝基数也预示着粉丝市场潜力巨大。</a:t>
            </a:r>
          </a:p>
        </p:txBody>
      </p:sp>
    </p:spTree>
    <p:extLst>
      <p:ext uri="{BB962C8B-B14F-4D97-AF65-F5344CB8AC3E}">
        <p14:creationId xmlns:p14="http://schemas.microsoft.com/office/powerpoint/2010/main" val="1140473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916BF1-6A71-0E78-03BD-8A1F7EE2C938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：网球商业价值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C4F45-C75F-822E-B898-3C825A9BA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784D1A-61B5-0D4B-727B-660590294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73" y="1605993"/>
            <a:ext cx="6391589" cy="27491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36411D5-5745-C17D-3FD3-D0CB1FFC5A5E}"/>
              </a:ext>
            </a:extLst>
          </p:cNvPr>
          <p:cNvSpPr txBox="1"/>
          <p:nvPr/>
        </p:nvSpPr>
        <p:spPr>
          <a:xfrm>
            <a:off x="554865" y="4288029"/>
            <a:ext cx="11082270" cy="222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商业价值高</a:t>
            </a:r>
            <a:endParaRPr lang="en-US" altLang="zh-CN" b="1" dirty="0">
              <a:solidFill>
                <a:srgbClr val="005E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体育研究机构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YOUGOV SPORT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调查显示，由于网球运动在比赛转播时较少进行摄像机的切换和移动，转播镜头与画面较为稳定，这一天然特征使得网球运动的品牌曝光时长在各类运动中位列第一，其背后所蕴含的商业价值不容小觑。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59E21D1-AEC6-7B4D-03D6-DD0198CCECB4}"/>
              </a:ext>
            </a:extLst>
          </p:cNvPr>
          <p:cNvSpPr txBox="1"/>
          <p:nvPr/>
        </p:nvSpPr>
        <p:spPr>
          <a:xfrm>
            <a:off x="1463362" y="1013961"/>
            <a:ext cx="9831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网球产业有三个最重要的发展基础：</a:t>
            </a:r>
            <a:r>
              <a:rPr lang="en-US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网球人口多；</a:t>
            </a:r>
            <a:r>
              <a:rPr lang="en-US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粉丝基数大；</a:t>
            </a:r>
            <a:r>
              <a:rPr lang="en-US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 b="1" kern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商业价值高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99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555120-79CB-E81B-B215-11A944065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42" y="1284250"/>
            <a:ext cx="9195515" cy="48364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916BF1-6A71-0E78-03BD-8A1F7EE2C938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：网球商业价值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C4F45-C75F-822E-B898-3C825A9BA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7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0EABB8-299D-3BF8-7935-4E936E2CD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7" y="1000590"/>
            <a:ext cx="6605636" cy="41624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95176C-A944-C085-BC8B-E7871152FD5D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：网球商业价值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0FC429-E81F-8D66-F398-033A5A1B4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DE1E339-6504-2DB1-9E2C-8F251993DE6F}"/>
              </a:ext>
            </a:extLst>
          </p:cNvPr>
          <p:cNvSpPr txBox="1"/>
          <p:nvPr/>
        </p:nvSpPr>
        <p:spPr>
          <a:xfrm>
            <a:off x="7401311" y="1138433"/>
            <a:ext cx="4423894" cy="3886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福布斯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公布了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2022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年全球收入最高的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位女运动员的名单。日本网球运动员大坂直美以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5110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万美元连续三年排名第一，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座大满贯冠军小威廉姆斯以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4130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万美元紧随其后，冬奥会冠军谷爱凌以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万美元（约为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亿人民币）排在第三位。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034F44-11EA-0518-7A34-B48A706D1A26}"/>
              </a:ext>
            </a:extLst>
          </p:cNvPr>
          <p:cNvSpPr txBox="1"/>
          <p:nvPr/>
        </p:nvSpPr>
        <p:spPr>
          <a:xfrm>
            <a:off x="1635616" y="5627956"/>
            <a:ext cx="910536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大坂直美迈出了女性运动员前所未有的一步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建立一个自己的经纪公司</a:t>
            </a:r>
          </a:p>
        </p:txBody>
      </p:sp>
    </p:spTree>
    <p:extLst>
      <p:ext uri="{BB962C8B-B14F-4D97-AF65-F5344CB8AC3E}">
        <p14:creationId xmlns:p14="http://schemas.microsoft.com/office/powerpoint/2010/main" val="305363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2B912F3-DAD9-99D7-93FC-BF27CEF74698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：网球商业价值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9846E9-205D-EFF8-46B1-830464D43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CDD83E-468F-857A-42D6-36DD37D05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54" y="4109941"/>
            <a:ext cx="2033602" cy="1766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5CECF1C-9848-491D-CBB5-EA62343B3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4" y="4257580"/>
            <a:ext cx="3367112" cy="15573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6A5B65-F5D1-8BF2-E113-8608119E40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01" y="3264591"/>
            <a:ext cx="5900781" cy="16907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0B5DB98-B99F-E9A5-086A-E6245EA7C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93" y="4832825"/>
            <a:ext cx="2533669" cy="17716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24F1B25-2B2F-15EC-0D83-FC3B590AD2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38" y="4941699"/>
            <a:ext cx="1747850" cy="17383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59B8C91-289F-0A56-1BE7-52188DF13A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75" y="1326926"/>
            <a:ext cx="2659335" cy="141910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B1DAF66-3616-32F8-6507-4301BE7B19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381" y="1455080"/>
            <a:ext cx="7124552" cy="1162799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47BD2D2-344B-75B4-E9C8-7A78893C936D}"/>
              </a:ext>
            </a:extLst>
          </p:cNvPr>
          <p:cNvCxnSpPr>
            <a:cxnSpLocks/>
          </p:cNvCxnSpPr>
          <p:nvPr/>
        </p:nvCxnSpPr>
        <p:spPr>
          <a:xfrm>
            <a:off x="270456" y="3264591"/>
            <a:ext cx="116940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991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1ADF2B0-ACC2-E2DE-9175-36A0E9EAF0A3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：网球商业价值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642038-72A4-C16F-B58A-BFD31D355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0A65CD-9602-087A-589A-3B1C0E8B9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8" r="18449"/>
          <a:stretch/>
        </p:blipFill>
        <p:spPr>
          <a:xfrm>
            <a:off x="771299" y="2339649"/>
            <a:ext cx="4404575" cy="28670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558CCD-4CC6-4209-398B-43C3449119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7"/>
          <a:stretch/>
        </p:blipFill>
        <p:spPr>
          <a:xfrm>
            <a:off x="5175874" y="1325547"/>
            <a:ext cx="6427991" cy="49911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FCD60A-615C-B58C-01A7-A9B21D1F7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902" y="1244286"/>
            <a:ext cx="1284215" cy="8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6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30D852-C7C8-5145-9154-7D1BDBE6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95"/>
            <a:ext cx="12192000" cy="51640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FF2CA6C-8246-8D4C-AB58-91BB2B4A9BFF}"/>
              </a:ext>
            </a:extLst>
          </p:cNvPr>
          <p:cNvSpPr txBox="1"/>
          <p:nvPr/>
        </p:nvSpPr>
        <p:spPr>
          <a:xfrm>
            <a:off x="245910" y="5314710"/>
            <a:ext cx="118559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为何网球核心赛事是“派系林立”的？如今的职业网球由七个独立的实体进行管理（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ITF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WTA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等）进行管理，且每个实体目前都采用独立的营销、销售和决策方法。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这种派系林立的现状，导致网球行业内部的低效、重复和竞争，而不是互相合作。最终，这影响到了网球全年的发展。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事实上，我们都是网球生态系统和历史发展的一份子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我们的粉丝亦如此看待我们。</a:t>
            </a:r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为了引领这项运动向前发展，我们需要抛开个人利益，通力合作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10E9C5-915F-6E4C-A70D-DE424C758C13}"/>
              </a:ext>
            </a:extLst>
          </p:cNvPr>
          <p:cNvSpPr/>
          <p:nvPr/>
        </p:nvSpPr>
        <p:spPr>
          <a:xfrm>
            <a:off x="2293449" y="1285267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网球核心赛事“派系林立”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但是球迷仍视其为</a:t>
            </a:r>
            <a:r>
              <a:rPr lang="zh-CN" altLang="en-US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一项完整的运动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496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F6F48C-C0EE-B36C-8F3A-3CBDB504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D7E46A0-196B-C492-3981-CDB2F669F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1431" r="2300" b="3725"/>
          <a:stretch/>
        </p:blipFill>
        <p:spPr>
          <a:xfrm>
            <a:off x="148107" y="296214"/>
            <a:ext cx="11835685" cy="642011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26A3A5-6EFD-0EDE-E528-AB836431E9D2}"/>
              </a:ext>
            </a:extLst>
          </p:cNvPr>
          <p:cNvSpPr txBox="1"/>
          <p:nvPr/>
        </p:nvSpPr>
        <p:spPr>
          <a:xfrm>
            <a:off x="5323464" y="1690688"/>
            <a:ext cx="3701040" cy="4278094"/>
          </a:xfrm>
          <a:prstGeom prst="rect">
            <a:avLst/>
          </a:prstGeom>
          <a:solidFill>
            <a:schemeClr val="bg1"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关键</a:t>
            </a:r>
            <a:r>
              <a:rPr lang="zh-CN" altLang="en-US" sz="16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要点</a:t>
            </a:r>
            <a:endParaRPr lang="en-US" altLang="zh-CN" sz="1600" b="1" dirty="0">
              <a:highlight>
                <a:srgbClr val="FFFF00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通力协作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我们应当与网球以外的运动竞争，而不是在网球内部中竞争。我们必须协调各方利益，通力合作。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抓住机会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媒体和科技的新兴发展趋势为网球提供了巨大的发展机会。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关注球迷</a:t>
            </a:r>
            <a:endParaRPr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作为娱乐产业的一份子参与竞争。我们必须进行投资，来为球迷提供更多样的体验。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8C875E-89B7-297E-2032-BA17F34DA25D}"/>
              </a:ext>
            </a:extLst>
          </p:cNvPr>
          <p:cNvSpPr txBox="1"/>
          <p:nvPr/>
        </p:nvSpPr>
        <p:spPr>
          <a:xfrm>
            <a:off x="2368848" y="6290336"/>
            <a:ext cx="193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就是现在。</a:t>
            </a:r>
          </a:p>
        </p:txBody>
      </p:sp>
    </p:spTree>
    <p:extLst>
      <p:ext uri="{BB962C8B-B14F-4D97-AF65-F5344CB8AC3E}">
        <p14:creationId xmlns:p14="http://schemas.microsoft.com/office/powerpoint/2010/main" val="2680427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3599A-3B6C-72EE-A4E9-39BA367B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CF83588-3151-B8F1-BCA1-0DFD38A82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6" y="0"/>
            <a:ext cx="11626827" cy="6621047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AB842A-5FCA-C430-7A7F-B2111ACBD389}"/>
              </a:ext>
            </a:extLst>
          </p:cNvPr>
          <p:cNvSpPr txBox="1"/>
          <p:nvPr/>
        </p:nvSpPr>
        <p:spPr>
          <a:xfrm>
            <a:off x="838200" y="4274360"/>
            <a:ext cx="2135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ATP 1000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大师赛赛程延长至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44570B-C86A-64A8-BF31-780DFA133BB3}"/>
              </a:ext>
            </a:extLst>
          </p:cNvPr>
          <p:cNvSpPr txBox="1"/>
          <p:nvPr/>
        </p:nvSpPr>
        <p:spPr>
          <a:xfrm>
            <a:off x="4234470" y="1742883"/>
            <a:ext cx="110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的赛程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F5C816F-E3A5-8C61-3CDD-5FE817886299}"/>
              </a:ext>
            </a:extLst>
          </p:cNvPr>
          <p:cNvSpPr txBox="1"/>
          <p:nvPr/>
        </p:nvSpPr>
        <p:spPr>
          <a:xfrm>
            <a:off x="4234470" y="4920691"/>
            <a:ext cx="110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的赛程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49F153-4250-39C0-E93D-807D384CF65E}"/>
              </a:ext>
            </a:extLst>
          </p:cNvPr>
          <p:cNvSpPr txBox="1"/>
          <p:nvPr/>
        </p:nvSpPr>
        <p:spPr>
          <a:xfrm>
            <a:off x="11203566" y="2454546"/>
            <a:ext cx="698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年起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8BF3B0-A76E-93A1-0CC0-0AA54B2440C7}"/>
              </a:ext>
            </a:extLst>
          </p:cNvPr>
          <p:cNvSpPr txBox="1"/>
          <p:nvPr/>
        </p:nvSpPr>
        <p:spPr>
          <a:xfrm>
            <a:off x="11353800" y="388023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2025</a:t>
            </a:r>
          </a:p>
          <a:p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年起</a:t>
            </a:r>
          </a:p>
        </p:txBody>
      </p:sp>
    </p:spTree>
    <p:extLst>
      <p:ext uri="{BB962C8B-B14F-4D97-AF65-F5344CB8AC3E}">
        <p14:creationId xmlns:p14="http://schemas.microsoft.com/office/powerpoint/2010/main" val="3923398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64964F5-DE9A-EE64-A8AB-C0535D842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48" y="1094846"/>
            <a:ext cx="10515600" cy="4047533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4363CCC-19F2-7271-C0D1-CD7FB7FAF9F2}"/>
              </a:ext>
            </a:extLst>
          </p:cNvPr>
          <p:cNvSpPr txBox="1"/>
          <p:nvPr/>
        </p:nvSpPr>
        <p:spPr>
          <a:xfrm>
            <a:off x="3286404" y="2589233"/>
            <a:ext cx="162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赛事级别优化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C0D212-7D62-8A1F-1E92-49C5DE92DBFB}"/>
              </a:ext>
            </a:extLst>
          </p:cNvPr>
          <p:cNvSpPr txBox="1"/>
          <p:nvPr/>
        </p:nvSpPr>
        <p:spPr>
          <a:xfrm>
            <a:off x="1204085" y="2589233"/>
            <a:ext cx="162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比赛日程</a:t>
            </a:r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94363CCC-19F2-7271-C0D1-CD7FB7FAF9F2}"/>
              </a:ext>
            </a:extLst>
          </p:cNvPr>
          <p:cNvSpPr txBox="1"/>
          <p:nvPr/>
        </p:nvSpPr>
        <p:spPr>
          <a:xfrm>
            <a:off x="5648744" y="2623869"/>
            <a:ext cx="162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奖金</a:t>
            </a:r>
          </a:p>
        </p:txBody>
      </p:sp>
      <p:sp>
        <p:nvSpPr>
          <p:cNvPr id="9" name="文本框 5">
            <a:extLst>
              <a:ext uri="{FF2B5EF4-FFF2-40B4-BE49-F238E27FC236}">
                <a16:creationId xmlns:a16="http://schemas.microsoft.com/office/drawing/2014/main" id="{94363CCC-19F2-7271-C0D1-CD7FB7FAF9F2}"/>
              </a:ext>
            </a:extLst>
          </p:cNvPr>
          <p:cNvSpPr txBox="1"/>
          <p:nvPr/>
        </p:nvSpPr>
        <p:spPr>
          <a:xfrm>
            <a:off x="7643055" y="2664064"/>
            <a:ext cx="162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整合权利</a:t>
            </a:r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680458E9-F705-C340-7CA3-CE8139ACBAEE}"/>
              </a:ext>
            </a:extLst>
          </p:cNvPr>
          <p:cNvSpPr txBox="1"/>
          <p:nvPr/>
        </p:nvSpPr>
        <p:spPr>
          <a:xfrm>
            <a:off x="9813382" y="2664064"/>
            <a:ext cx="162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优化管理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ED9B6F-2D3A-A1D4-A61C-1AF0950D393B}"/>
              </a:ext>
            </a:extLst>
          </p:cNvPr>
          <p:cNvSpPr txBox="1"/>
          <p:nvPr/>
        </p:nvSpPr>
        <p:spPr>
          <a:xfrm>
            <a:off x="881061" y="5256675"/>
            <a:ext cx="1949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在大赛中采取更多举措</a:t>
            </a:r>
          </a:p>
        </p:txBody>
      </p:sp>
      <p:sp>
        <p:nvSpPr>
          <p:cNvPr id="12" name="文本框 5">
            <a:extLst>
              <a:ext uri="{FF2B5EF4-FFF2-40B4-BE49-F238E27FC236}">
                <a16:creationId xmlns:a16="http://schemas.microsoft.com/office/drawing/2014/main" id="{94363CCC-19F2-7271-C0D1-CD7FB7FAF9F2}"/>
              </a:ext>
            </a:extLst>
          </p:cNvPr>
          <p:cNvSpPr txBox="1"/>
          <p:nvPr/>
        </p:nvSpPr>
        <p:spPr>
          <a:xfrm>
            <a:off x="3109318" y="5261696"/>
            <a:ext cx="1626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让锦标赛更上一层楼</a:t>
            </a: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94363CCC-19F2-7271-C0D1-CD7FB7FAF9F2}"/>
              </a:ext>
            </a:extLst>
          </p:cNvPr>
          <p:cNvSpPr txBox="1"/>
          <p:nvPr/>
        </p:nvSpPr>
        <p:spPr>
          <a:xfrm>
            <a:off x="5362122" y="5256674"/>
            <a:ext cx="1626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协调利益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分享成功</a:t>
            </a:r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94363CCC-19F2-7271-C0D1-CD7FB7FAF9F2}"/>
              </a:ext>
            </a:extLst>
          </p:cNvPr>
          <p:cNvSpPr txBox="1"/>
          <p:nvPr/>
        </p:nvSpPr>
        <p:spPr>
          <a:xfrm>
            <a:off x="7614926" y="5254776"/>
            <a:ext cx="1626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提升球迷体验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C73F481D-8B44-7980-594A-94BAC776402F}"/>
              </a:ext>
            </a:extLst>
          </p:cNvPr>
          <p:cNvSpPr txBox="1"/>
          <p:nvPr/>
        </p:nvSpPr>
        <p:spPr>
          <a:xfrm>
            <a:off x="9504353" y="5254775"/>
            <a:ext cx="1759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加强领导力和职业操守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C7F8B9-A65D-2E0B-BF0C-DD559562F5E6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：网球商业价值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12B2E76-3AC9-AADA-C6CF-5913166D5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7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8CB81AE-54E1-5943-E430-AA5C60766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96" y="3270031"/>
            <a:ext cx="9750608" cy="345393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44E2E3-8B33-11D4-5086-BD6CCDDFA237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8433C4-2D75-7D19-D0AD-C94CCA2E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DE456C-EF2F-C030-0FF7-CE83F79D1F88}"/>
              </a:ext>
            </a:extLst>
          </p:cNvPr>
          <p:cNvSpPr txBox="1"/>
          <p:nvPr/>
        </p:nvSpPr>
        <p:spPr>
          <a:xfrm>
            <a:off x="553793" y="928453"/>
            <a:ext cx="11271412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国际网球联合会组织（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1913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年创立，是世界上最早的国际网球组织。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大满贯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主办的四大网球赛事，并不隶属于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中任何一个。大满贯赛事级别最高，奖金总额超过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万美金，冠军可以获得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的排名积分。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赛事：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还负责举办比利简金杯、戴维斯杯、联合会杯以及奥运会网球赛，还有所有的低级别职业比赛和青少年网球比赛，兴奋剂相关问题进行裁决，打造国际网球的新生态，业余网球运动员走向职业之路。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2D4DE9-90C6-3742-849E-8942EE5DA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11" y="160398"/>
            <a:ext cx="2601844" cy="76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9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44E2E3-8B33-11D4-5086-BD6CCDDFA237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8433C4-2D75-7D19-D0AD-C94CCA2E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2D4DE9-90C6-3742-849E-8942EE5D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11" y="160398"/>
            <a:ext cx="2601844" cy="7696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EAF1EB-DC39-E0C7-8640-32B2E835E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4" y="1226164"/>
            <a:ext cx="1284215" cy="8140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375C97-8E8D-1A1A-1229-568A37053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55" y="1573429"/>
            <a:ext cx="9101070" cy="444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2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44E2E3-8B33-11D4-5086-BD6CCDDFA237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8433C4-2D75-7D19-D0AD-C94CCA2E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2D4DE9-90C6-3742-849E-8942EE5D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11" y="160398"/>
            <a:ext cx="2601844" cy="7696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EAF1EB-DC39-E0C7-8640-32B2E835E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4" y="1226164"/>
            <a:ext cx="1284215" cy="81403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DFA8107-103B-BB88-47E7-ADEAB82943CE}"/>
              </a:ext>
            </a:extLst>
          </p:cNvPr>
          <p:cNvGrpSpPr/>
          <p:nvPr/>
        </p:nvGrpSpPr>
        <p:grpSpPr>
          <a:xfrm>
            <a:off x="850342" y="2405407"/>
            <a:ext cx="1338272" cy="1447676"/>
            <a:chOff x="607423" y="2147784"/>
            <a:chExt cx="1338272" cy="144767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B6A67F-5FD7-F0E6-80F1-800AC2A5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39" y="2147784"/>
              <a:ext cx="1142761" cy="106204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5D3CCB6-39E2-149F-081D-90ED944F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23" y="3200170"/>
              <a:ext cx="1338272" cy="39529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76B2F76-C6A7-A095-A644-A39547A189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027" y="1497352"/>
            <a:ext cx="9650789" cy="471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1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44E2E3-8B33-11D4-5086-BD6CCDDFA237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8433C4-2D75-7D19-D0AD-C94CCA2E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2D4DE9-90C6-3742-849E-8942EE5D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11" y="160398"/>
            <a:ext cx="2601844" cy="7696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EAF1EB-DC39-E0C7-8640-32B2E835E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4" y="1226164"/>
            <a:ext cx="1284215" cy="81403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DFA8107-103B-BB88-47E7-ADEAB82943CE}"/>
              </a:ext>
            </a:extLst>
          </p:cNvPr>
          <p:cNvGrpSpPr/>
          <p:nvPr/>
        </p:nvGrpSpPr>
        <p:grpSpPr>
          <a:xfrm>
            <a:off x="850342" y="2405407"/>
            <a:ext cx="1338272" cy="1447676"/>
            <a:chOff x="607423" y="2147784"/>
            <a:chExt cx="1338272" cy="144767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B6A67F-5FD7-F0E6-80F1-800AC2A5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39" y="2147784"/>
              <a:ext cx="1142761" cy="106204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5D3CCB6-39E2-149F-081D-90ED944F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23" y="3200170"/>
              <a:ext cx="1338272" cy="39529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C0B3768-F0AA-C114-E3C5-5086352408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2" y="4374446"/>
            <a:ext cx="1785951" cy="10620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3B9071-23DA-2F84-B1F7-8340E3F1E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3" y="1621455"/>
            <a:ext cx="9370936" cy="43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8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44E2E3-8B33-11D4-5086-BD6CCDDFA237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8433C4-2D75-7D19-D0AD-C94CCA2E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2D4DE9-90C6-3742-849E-8942EE5D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11" y="160398"/>
            <a:ext cx="2601844" cy="7696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EAF1EB-DC39-E0C7-8640-32B2E835E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4" y="1226164"/>
            <a:ext cx="1284215" cy="8140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28F1B4-71F1-4E0E-28DD-4DA09FC73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2" y="6026064"/>
            <a:ext cx="1790713" cy="46672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DFA8107-103B-BB88-47E7-ADEAB82943CE}"/>
              </a:ext>
            </a:extLst>
          </p:cNvPr>
          <p:cNvGrpSpPr/>
          <p:nvPr/>
        </p:nvGrpSpPr>
        <p:grpSpPr>
          <a:xfrm>
            <a:off x="850342" y="2405407"/>
            <a:ext cx="1338272" cy="1447676"/>
            <a:chOff x="607423" y="2147784"/>
            <a:chExt cx="1338272" cy="144767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B6A67F-5FD7-F0E6-80F1-800AC2A5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39" y="2147784"/>
              <a:ext cx="1142761" cy="106204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5D3CCB6-39E2-149F-081D-90ED944F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23" y="3200170"/>
              <a:ext cx="1338272" cy="39529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C0B3768-F0AA-C114-E3C5-508635240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2" y="4374446"/>
            <a:ext cx="1785951" cy="106204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107432C-A68F-19DB-D806-2014E8135A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728" y="1370540"/>
            <a:ext cx="9360604" cy="45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5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44E2E3-8B33-11D4-5086-BD6CCDDFA237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8433C4-2D75-7D19-D0AD-C94CCA2E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2D4DE9-90C6-3742-849E-8942EE5D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11" y="160398"/>
            <a:ext cx="2601844" cy="7696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EAF1EB-DC39-E0C7-8640-32B2E835E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4" y="1226164"/>
            <a:ext cx="1284215" cy="8140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28F1B4-71F1-4E0E-28DD-4DA09FC73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2" y="6026064"/>
            <a:ext cx="1790713" cy="46672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DFA8107-103B-BB88-47E7-ADEAB82943CE}"/>
              </a:ext>
            </a:extLst>
          </p:cNvPr>
          <p:cNvGrpSpPr/>
          <p:nvPr/>
        </p:nvGrpSpPr>
        <p:grpSpPr>
          <a:xfrm>
            <a:off x="850342" y="2405407"/>
            <a:ext cx="1338272" cy="1447676"/>
            <a:chOff x="607423" y="2147784"/>
            <a:chExt cx="1338272" cy="144767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B6A67F-5FD7-F0E6-80F1-800AC2A5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39" y="2147784"/>
              <a:ext cx="1142761" cy="106204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5D3CCB6-39E2-149F-081D-90ED944F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23" y="3200170"/>
              <a:ext cx="1338272" cy="39529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C0B3768-F0AA-C114-E3C5-508635240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2" y="4374446"/>
            <a:ext cx="1785951" cy="10620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9F5E399-D0FF-FAF2-ABAC-E17ECFAFE36B}"/>
              </a:ext>
            </a:extLst>
          </p:cNvPr>
          <p:cNvSpPr txBox="1"/>
          <p:nvPr/>
        </p:nvSpPr>
        <p:spPr>
          <a:xfrm>
            <a:off x="3821805" y="1549732"/>
            <a:ext cx="555723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比赛项目设置</a:t>
            </a:r>
            <a:endParaRPr lang="en-US" altLang="zh-CN" b="1" dirty="0">
              <a:solidFill>
                <a:srgbClr val="005E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场地类型对比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奖金设置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6E5136-8FB9-A4BB-01E2-3A94B839B1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3065" y="1687694"/>
            <a:ext cx="5192433" cy="32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5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144E2E3-8B33-11D4-5086-BD6CCDDFA237}"/>
              </a:ext>
            </a:extLst>
          </p:cNvPr>
          <p:cNvSpPr txBox="1"/>
          <p:nvPr/>
        </p:nvSpPr>
        <p:spPr>
          <a:xfrm>
            <a:off x="386365" y="246112"/>
            <a:ext cx="6542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r>
              <a:rPr lang="zh-CN" altLang="en-US" sz="2400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：国际网球组织与比赛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8433C4-2D75-7D19-D0AD-C94CCA2E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03" y="134031"/>
            <a:ext cx="1995502" cy="6572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2D4DE9-90C6-3742-849E-8942EE5D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11" y="160398"/>
            <a:ext cx="2601844" cy="7696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EAF1EB-DC39-E0C7-8640-32B2E835E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84" y="1226164"/>
            <a:ext cx="1284215" cy="81403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928F1B4-71F1-4E0E-28DD-4DA09FC73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2" y="6026064"/>
            <a:ext cx="1790713" cy="466728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DFA8107-103B-BB88-47E7-ADEAB82943CE}"/>
              </a:ext>
            </a:extLst>
          </p:cNvPr>
          <p:cNvGrpSpPr/>
          <p:nvPr/>
        </p:nvGrpSpPr>
        <p:grpSpPr>
          <a:xfrm>
            <a:off x="850342" y="2405407"/>
            <a:ext cx="1338272" cy="1447676"/>
            <a:chOff x="607423" y="2147784"/>
            <a:chExt cx="1338272" cy="144767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7B6A67F-5FD7-F0E6-80F1-800AC2A5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939" y="2147784"/>
              <a:ext cx="1142761" cy="106204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C5D3CCB6-39E2-149F-081D-90ED944F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23" y="3200170"/>
              <a:ext cx="1338272" cy="395290"/>
            </a:xfrm>
            <a:prstGeom prst="rect">
              <a:avLst/>
            </a:prstGeom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EC0B3768-F0AA-C114-E3C5-5086352408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02" y="4374446"/>
            <a:ext cx="1785951" cy="10620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9F5E399-D0FF-FAF2-ABAC-E17ECFAFE36B}"/>
              </a:ext>
            </a:extLst>
          </p:cNvPr>
          <p:cNvSpPr txBox="1"/>
          <p:nvPr/>
        </p:nvSpPr>
        <p:spPr>
          <a:xfrm>
            <a:off x="3821805" y="1549732"/>
            <a:ext cx="555723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比赛项目设置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5EB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场地类型对比</a:t>
            </a:r>
            <a:endParaRPr lang="en-US" altLang="zh-CN" b="1" dirty="0">
              <a:solidFill>
                <a:srgbClr val="005EB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奖金设置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7F129-0165-1811-279F-950ACCCDB93A}"/>
              </a:ext>
            </a:extLst>
          </p:cNvPr>
          <p:cNvSpPr txBox="1"/>
          <p:nvPr/>
        </p:nvSpPr>
        <p:spPr>
          <a:xfrm>
            <a:off x="3657599" y="2936429"/>
            <a:ext cx="8274677" cy="277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主要三种类型：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硬地、草地、红土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硬地：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最常见，攻防兼备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草地：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最古老，进攻；英国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红土（欧洲传统红土）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：摩擦力大，球速最慢，体能消耗大；受西班牙和南美球员推崇。</a:t>
            </a:r>
          </a:p>
        </p:txBody>
      </p:sp>
    </p:spTree>
    <p:extLst>
      <p:ext uri="{BB962C8B-B14F-4D97-AF65-F5344CB8AC3E}">
        <p14:creationId xmlns:p14="http://schemas.microsoft.com/office/powerpoint/2010/main" val="3816529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5722</TotalTime>
  <Words>1840</Words>
  <Application>Microsoft Office PowerPoint</Application>
  <PresentationFormat>宽屏</PresentationFormat>
  <Paragraphs>161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等线</vt:lpstr>
      <vt:lpstr>等线 Light</vt:lpstr>
      <vt:lpstr>微软雅黑</vt:lpstr>
      <vt:lpstr>微软雅黑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欣然</dc:creator>
  <cp:lastModifiedBy>魏 欣然</cp:lastModifiedBy>
  <cp:revision>9</cp:revision>
  <dcterms:created xsi:type="dcterms:W3CDTF">2023-04-19T05:25:22Z</dcterms:created>
  <dcterms:modified xsi:type="dcterms:W3CDTF">2023-05-10T04:44:25Z</dcterms:modified>
</cp:coreProperties>
</file>